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423" r:id="rId2"/>
    <p:sldId id="2403" r:id="rId3"/>
    <p:sldId id="2404" r:id="rId4"/>
    <p:sldId id="2368" r:id="rId5"/>
    <p:sldId id="2405" r:id="rId6"/>
    <p:sldId id="2406" r:id="rId7"/>
    <p:sldId id="2407" r:id="rId8"/>
    <p:sldId id="2408" r:id="rId9"/>
    <p:sldId id="2409" r:id="rId10"/>
    <p:sldId id="2410" r:id="rId11"/>
    <p:sldId id="2411" r:id="rId12"/>
    <p:sldId id="2412" r:id="rId13"/>
    <p:sldId id="2413" r:id="rId14"/>
    <p:sldId id="2414" r:id="rId15"/>
    <p:sldId id="2415" r:id="rId16"/>
    <p:sldId id="2416" r:id="rId17"/>
    <p:sldId id="2417" r:id="rId18"/>
    <p:sldId id="2418" r:id="rId19"/>
    <p:sldId id="2419" r:id="rId20"/>
    <p:sldId id="2420" r:id="rId21"/>
    <p:sldId id="2421" r:id="rId22"/>
    <p:sldId id="2422" r:id="rId23"/>
    <p:sldId id="236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Andrzejewska" initials="BA" lastIdx="14" clrIdx="0">
    <p:extLst>
      <p:ext uri="{19B8F6BF-5375-455C-9EA6-DF929625EA0E}">
        <p15:presenceInfo xmlns:p15="http://schemas.microsoft.com/office/powerpoint/2012/main" userId="Beata Andrzejew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64"/>
    <a:srgbClr val="F2F4CF"/>
    <a:srgbClr val="CAD238"/>
    <a:srgbClr val="BA2833"/>
    <a:srgbClr val="565A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9" autoAdjust="0"/>
    <p:restoredTop sz="93041" autoAdjust="0"/>
  </p:normalViewPr>
  <p:slideViewPr>
    <p:cSldViewPr snapToGrid="0" showGuides="1">
      <p:cViewPr varScale="1">
        <p:scale>
          <a:sx n="97" d="100"/>
          <a:sy n="97" d="100"/>
        </p:scale>
        <p:origin x="65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4"/>
    </p:cViewPr>
  </p:sorterViewPr>
  <p:notesViewPr>
    <p:cSldViewPr snapToGrid="0" showGuides="1">
      <p:cViewPr varScale="1">
        <p:scale>
          <a:sx n="48" d="100"/>
          <a:sy n="48" d="100"/>
        </p:scale>
        <p:origin x="1612" y="5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B3F23C3-B3C1-432C-BF1F-40DD75D69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56BE49-A382-4C8E-9A1A-1E78F6F997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45E2-ED8B-4350-8FB7-D82BE9A73CEB}" type="datetimeFigureOut">
              <a:rPr lang="pl-PL" smtClean="0"/>
              <a:t>2021-11-17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D26DE1-F4DA-4159-9097-FB71AC046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6C18C2-C667-4773-89F2-551D9992D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9546D-8349-457A-8657-16FDE9CE18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23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56757-F1FC-4931-B2EC-D24FC88B23E0}" type="datetimeFigureOut">
              <a:rPr lang="pl-PL" smtClean="0"/>
              <a:t>2021-11-17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DE218-DA77-4460-8B61-8A226920E2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83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12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67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41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42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DE218-DA77-4460-8B61-8A226920E2B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13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242DBCB-FF07-47AA-A8EE-5C1F7A8D8892}"/>
              </a:ext>
            </a:extLst>
          </p:cNvPr>
          <p:cNvSpPr/>
          <p:nvPr userDrawn="1"/>
        </p:nvSpPr>
        <p:spPr>
          <a:xfrm rot="10800000">
            <a:off x="479425" y="1388601"/>
            <a:ext cx="3744000" cy="43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F7BB7EF-7BAE-4563-A61E-83D8B1ADB029}"/>
              </a:ext>
            </a:extLst>
          </p:cNvPr>
          <p:cNvSpPr>
            <a:spLocks/>
          </p:cNvSpPr>
          <p:nvPr userDrawn="1"/>
        </p:nvSpPr>
        <p:spPr>
          <a:xfrm>
            <a:off x="-1" y="1388602"/>
            <a:ext cx="1787043" cy="446135"/>
          </a:xfrm>
          <a:custGeom>
            <a:avLst/>
            <a:gdLst>
              <a:gd name="connsiteX0" fmla="*/ 0 w 1787043"/>
              <a:gd name="connsiteY0" fmla="*/ 0 h 446135"/>
              <a:gd name="connsiteX1" fmla="*/ 1430962 w 1787043"/>
              <a:gd name="connsiteY1" fmla="*/ 0 h 446135"/>
              <a:gd name="connsiteX2" fmla="*/ 1517652 w 1787043"/>
              <a:gd name="connsiteY2" fmla="*/ 0 h 446135"/>
              <a:gd name="connsiteX3" fmla="*/ 1652577 w 1787043"/>
              <a:gd name="connsiteY3" fmla="*/ 0 h 446135"/>
              <a:gd name="connsiteX4" fmla="*/ 1787043 w 1787043"/>
              <a:gd name="connsiteY4" fmla="*/ 0 h 446135"/>
              <a:gd name="connsiteX5" fmla="*/ 1652577 w 1787043"/>
              <a:gd name="connsiteY5" fmla="*/ 444276 h 446135"/>
              <a:gd name="connsiteX6" fmla="*/ 1652577 w 1787043"/>
              <a:gd name="connsiteY6" fmla="*/ 445251 h 446135"/>
              <a:gd name="connsiteX7" fmla="*/ 1652282 w 1787043"/>
              <a:gd name="connsiteY7" fmla="*/ 445251 h 446135"/>
              <a:gd name="connsiteX8" fmla="*/ 1652015 w 1787043"/>
              <a:gd name="connsiteY8" fmla="*/ 446135 h 446135"/>
              <a:gd name="connsiteX9" fmla="*/ 1651747 w 1787043"/>
              <a:gd name="connsiteY9" fmla="*/ 445251 h 446135"/>
              <a:gd name="connsiteX10" fmla="*/ 1517652 w 1787043"/>
              <a:gd name="connsiteY10" fmla="*/ 445251 h 446135"/>
              <a:gd name="connsiteX11" fmla="*/ 1517652 w 1787043"/>
              <a:gd name="connsiteY11" fmla="*/ 446135 h 446135"/>
              <a:gd name="connsiteX12" fmla="*/ 0 w 1787043"/>
              <a:gd name="connsiteY12" fmla="*/ 446135 h 44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7043" h="446135">
                <a:moveTo>
                  <a:pt x="0" y="0"/>
                </a:moveTo>
                <a:lnTo>
                  <a:pt x="1430962" y="0"/>
                </a:lnTo>
                <a:lnTo>
                  <a:pt x="1517652" y="0"/>
                </a:lnTo>
                <a:lnTo>
                  <a:pt x="1652577" y="0"/>
                </a:lnTo>
                <a:lnTo>
                  <a:pt x="1787043" y="0"/>
                </a:lnTo>
                <a:lnTo>
                  <a:pt x="1652577" y="444276"/>
                </a:lnTo>
                <a:lnTo>
                  <a:pt x="1652577" y="445251"/>
                </a:lnTo>
                <a:lnTo>
                  <a:pt x="1652282" y="445251"/>
                </a:lnTo>
                <a:lnTo>
                  <a:pt x="1652015" y="446135"/>
                </a:lnTo>
                <a:lnTo>
                  <a:pt x="1651747" y="445251"/>
                </a:lnTo>
                <a:lnTo>
                  <a:pt x="1517652" y="445251"/>
                </a:lnTo>
                <a:lnTo>
                  <a:pt x="1517652" y="446135"/>
                </a:lnTo>
                <a:lnTo>
                  <a:pt x="0" y="4461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18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1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1667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7">
            <a:extLst>
              <a:ext uri="{FF2B5EF4-FFF2-40B4-BE49-F238E27FC236}">
                <a16:creationId xmlns:a16="http://schemas.microsoft.com/office/drawing/2014/main" id="{05545BF7-D968-4A40-BDF5-1D1D0A879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41325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B8AE245-3C06-4FE2-B37E-57C60B9BB490}"/>
              </a:ext>
            </a:extLst>
          </p:cNvPr>
          <p:cNvSpPr/>
          <p:nvPr userDrawn="1"/>
        </p:nvSpPr>
        <p:spPr>
          <a:xfrm rot="10800000">
            <a:off x="7015480" y="0"/>
            <a:ext cx="5176520" cy="6029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E5E29D94-1263-4801-9A2D-397C3AC327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882651"/>
            <a:ext cx="653605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6405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209692E-64CA-4D4E-8CD1-C8538B47E61C}"/>
              </a:ext>
            </a:extLst>
          </p:cNvPr>
          <p:cNvSpPr/>
          <p:nvPr userDrawn="1"/>
        </p:nvSpPr>
        <p:spPr>
          <a:xfrm rot="10800000">
            <a:off x="-1" y="0"/>
            <a:ext cx="5176520" cy="60299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45584010-9332-4743-9A7B-FA3707E4C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1396674"/>
            <a:ext cx="5756273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9179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20F3A646-89FD-4553-8F7C-3F59C2046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0800000">
            <a:off x="6646222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8C11631F-865B-4747-83B7-F07E4360F9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A59FE16C-1A54-4E47-A16F-8D9CDF1FE9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28" name="Grafika 6">
            <a:extLst>
              <a:ext uri="{FF2B5EF4-FFF2-40B4-BE49-F238E27FC236}">
                <a16:creationId xmlns:a16="http://schemas.microsoft.com/office/drawing/2014/main" id="{8830F006-CA69-4FE0-92C7-CEAD6DE8682C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E4A8D5FC-87F9-4778-8427-B42871203E97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504F4B0A-022F-4F1C-ABDE-89A29582B90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666FE0E6-9383-486D-9EFD-F1374D10F345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FF7541B-68F8-474E-8840-85FC123F5691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D086C51-B2AE-4C92-9A2B-1A08B484A04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8150F796-B70A-4C5B-9E9B-55EACBC6930C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B337CE58-8EE6-44EB-A69C-A535961A508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67CB7ABC-B0D8-43A0-AFE5-A57023CD7C99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DF33FC74-49BA-4464-98FE-6E7742D2911B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5D4CEEB5-76DC-473B-BF42-45825CF1B394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59DF511D-189E-40FA-BE74-A4E6A169D9D5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EB4559B9-9FFA-4187-874E-5E2FC19F52BD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7872763D-8794-404F-995E-AA19F8C854C0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53789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: kształt 3">
            <a:extLst>
              <a:ext uri="{FF2B5EF4-FFF2-40B4-BE49-F238E27FC236}">
                <a16:creationId xmlns:a16="http://schemas.microsoft.com/office/drawing/2014/main" id="{4C1780F0-5E77-495A-A5AF-9025BEB589FB}"/>
              </a:ext>
            </a:extLst>
          </p:cNvPr>
          <p:cNvSpPr/>
          <p:nvPr userDrawn="1"/>
        </p:nvSpPr>
        <p:spPr>
          <a:xfrm rot="10800000">
            <a:off x="-1" y="-1"/>
            <a:ext cx="12192000" cy="6858000"/>
          </a:xfrm>
          <a:custGeom>
            <a:avLst/>
            <a:gdLst>
              <a:gd name="connsiteX0" fmla="*/ 12192000 w 12192000"/>
              <a:gd name="connsiteY0" fmla="*/ 6858000 h 6858000"/>
              <a:gd name="connsiteX1" fmla="*/ 0 w 12192000"/>
              <a:gd name="connsiteY1" fmla="*/ 6858000 h 6858000"/>
              <a:gd name="connsiteX2" fmla="*/ 0 w 12192000"/>
              <a:gd name="connsiteY2" fmla="*/ 6857999 h 6858000"/>
              <a:gd name="connsiteX3" fmla="*/ 3451542 w 12192000"/>
              <a:gd name="connsiteY3" fmla="*/ 6857999 h 6858000"/>
              <a:gd name="connsiteX4" fmla="*/ 3451542 w 12192000"/>
              <a:gd name="connsiteY4" fmla="*/ 6852503 h 6858000"/>
              <a:gd name="connsiteX5" fmla="*/ 5545777 w 12192000"/>
              <a:gd name="connsiteY5" fmla="*/ 1 h 6858000"/>
              <a:gd name="connsiteX6" fmla="*/ 0 w 12192000"/>
              <a:gd name="connsiteY6" fmla="*/ 1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6857999"/>
                </a:lnTo>
                <a:lnTo>
                  <a:pt x="3451542" y="6857999"/>
                </a:lnTo>
                <a:lnTo>
                  <a:pt x="3451542" y="6852503"/>
                </a:lnTo>
                <a:lnTo>
                  <a:pt x="5545777" y="1"/>
                </a:lnTo>
                <a:lnTo>
                  <a:pt x="0" y="1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7FDC4FA5-4A71-400B-B87E-977B3BCEB4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29400" y="1"/>
            <a:ext cx="5562600" cy="6858000"/>
          </a:xfrm>
          <a:custGeom>
            <a:avLst/>
            <a:gdLst>
              <a:gd name="connsiteX0" fmla="*/ 2111057 w 5562600"/>
              <a:gd name="connsiteY0" fmla="*/ 0 h 6858000"/>
              <a:gd name="connsiteX1" fmla="*/ 5562600 w 5562600"/>
              <a:gd name="connsiteY1" fmla="*/ 0 h 6858000"/>
              <a:gd name="connsiteX2" fmla="*/ 5562600 w 5562600"/>
              <a:gd name="connsiteY2" fmla="*/ 6858000 h 6858000"/>
              <a:gd name="connsiteX3" fmla="*/ 0 w 5562600"/>
              <a:gd name="connsiteY3" fmla="*/ 6858000 h 6858000"/>
              <a:gd name="connsiteX4" fmla="*/ 0 w 5562600"/>
              <a:gd name="connsiteY4" fmla="*/ 6857998 h 6858000"/>
              <a:gd name="connsiteX5" fmla="*/ 5562599 w 5562600"/>
              <a:gd name="connsiteY5" fmla="*/ 6857998 h 6858000"/>
              <a:gd name="connsiteX6" fmla="*/ 5562599 w 5562600"/>
              <a:gd name="connsiteY6" fmla="*/ 6857997 h 6858000"/>
              <a:gd name="connsiteX7" fmla="*/ 16822 w 5562600"/>
              <a:gd name="connsiteY7" fmla="*/ 6857997 h 6858000"/>
              <a:gd name="connsiteX8" fmla="*/ 2111057 w 5562600"/>
              <a:gd name="connsiteY8" fmla="*/ 54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0" h="6858000">
                <a:moveTo>
                  <a:pt x="2111057" y="0"/>
                </a:moveTo>
                <a:lnTo>
                  <a:pt x="5562600" y="0"/>
                </a:lnTo>
                <a:lnTo>
                  <a:pt x="5562600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5562599" y="6857998"/>
                </a:lnTo>
                <a:lnTo>
                  <a:pt x="5562599" y="6857997"/>
                </a:lnTo>
                <a:lnTo>
                  <a:pt x="16822" y="6857997"/>
                </a:lnTo>
                <a:lnTo>
                  <a:pt x="2111057" y="549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pl-PL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6BCEF11-83B3-4A5E-8EF1-593BD15F3D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736717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82CB4A91-796A-493A-853D-F8A2648E6A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3753913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grpSp>
        <p:nvGrpSpPr>
          <p:cNvPr id="12" name="Grafika 6">
            <a:extLst>
              <a:ext uri="{FF2B5EF4-FFF2-40B4-BE49-F238E27FC236}">
                <a16:creationId xmlns:a16="http://schemas.microsoft.com/office/drawing/2014/main" id="{1C3D9A77-017F-4E15-818F-C91D24A9ACFD}"/>
              </a:ext>
            </a:extLst>
          </p:cNvPr>
          <p:cNvGrpSpPr/>
          <p:nvPr userDrawn="1"/>
        </p:nvGrpSpPr>
        <p:grpSpPr>
          <a:xfrm>
            <a:off x="479514" y="448747"/>
            <a:ext cx="1466798" cy="356418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32245921-A564-4979-A79B-F9143F8B37CA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91B0B974-5BC8-4265-BB9E-967BBAE3529C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5A68251-332C-4567-ACDE-8765A726AE33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AAC54C4B-A32C-43C9-B683-EC2AEF4C44B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E5C17C00-96A0-4600-9269-BD4F93B91A77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4BCBC08A-0940-4176-AAA6-71F4CB9AC46E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D03FF2AE-7068-41C5-8FC7-42E35805FFB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1F84FC40-F5AA-43FF-AA34-A9E931DD919D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63729C4D-D2D8-4F5F-825B-B1A020928377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AF1DBAAA-FC75-473E-9870-C060B56DE571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DFEE1344-08A5-4158-8907-7A96DB5EA5A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23CACBCE-1244-4488-B38C-730DE7DFB826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7C1CA17E-04FC-4AA7-BE91-1F6D099A4756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67289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3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27FB235-A115-4A3E-8A8A-63A0EFF8EF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obrazu 4">
            <a:extLst>
              <a:ext uri="{FF2B5EF4-FFF2-40B4-BE49-F238E27FC236}">
                <a16:creationId xmlns:a16="http://schemas.microsoft.com/office/drawing/2014/main" id="{BAFFED05-8274-4E6B-9F12-E352D6F37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545778" cy="6857998"/>
          </a:xfrm>
          <a:custGeom>
            <a:avLst/>
            <a:gdLst>
              <a:gd name="connsiteX0" fmla="*/ 0 w 5545778"/>
              <a:gd name="connsiteY0" fmla="*/ 0 h 6857998"/>
              <a:gd name="connsiteX1" fmla="*/ 5545778 w 5545778"/>
              <a:gd name="connsiteY1" fmla="*/ 0 h 6857998"/>
              <a:gd name="connsiteX2" fmla="*/ 3451543 w 5545778"/>
              <a:gd name="connsiteY2" fmla="*/ 6852502 h 6857998"/>
              <a:gd name="connsiteX3" fmla="*/ 3451543 w 5545778"/>
              <a:gd name="connsiteY3" fmla="*/ 6857998 h 6857998"/>
              <a:gd name="connsiteX4" fmla="*/ 0 w 5545778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778" h="6857998">
                <a:moveTo>
                  <a:pt x="0" y="0"/>
                </a:moveTo>
                <a:lnTo>
                  <a:pt x="5545778" y="0"/>
                </a:lnTo>
                <a:lnTo>
                  <a:pt x="3451543" y="6852502"/>
                </a:lnTo>
                <a:lnTo>
                  <a:pt x="345154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 err="1"/>
              <a:t>photo</a:t>
            </a:r>
            <a:endParaRPr lang="pl-PL" dirty="0"/>
          </a:p>
        </p:txBody>
      </p:sp>
      <p:grpSp>
        <p:nvGrpSpPr>
          <p:cNvPr id="10" name="Grafika 6">
            <a:extLst>
              <a:ext uri="{FF2B5EF4-FFF2-40B4-BE49-F238E27FC236}">
                <a16:creationId xmlns:a16="http://schemas.microsoft.com/office/drawing/2014/main" id="{5CD0589F-9731-4067-9C15-928B358CAEFF}"/>
              </a:ext>
            </a:extLst>
          </p:cNvPr>
          <p:cNvGrpSpPr/>
          <p:nvPr userDrawn="1"/>
        </p:nvGrpSpPr>
        <p:grpSpPr>
          <a:xfrm>
            <a:off x="10458449" y="6305263"/>
            <a:ext cx="1268019" cy="308117"/>
            <a:chOff x="4082732" y="912496"/>
            <a:chExt cx="1019175" cy="247650"/>
          </a:xfrm>
          <a:solidFill>
            <a:schemeClr val="bg1"/>
          </a:solidFill>
        </p:grpSpPr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8C7FE165-99DA-47A2-8107-F8BE4B411E58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81CDA8F0-484B-45AD-A60B-A5395C58153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C6493B07-8E10-4E05-A796-DA91EAD2F46E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18A8128-A4AB-4D4A-BB76-BD419C8DA1C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9849D621-9F30-44B3-B722-E0ABD8F04EB8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84341BC9-5B8C-492E-90D4-3FE417D4CC20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68E8CB47-CC27-4E10-9BEB-58FE0A0C9CDB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527742E8-E982-4AD8-9AD0-C83D5F51C281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C5DFC59C-6337-4386-8A3C-2F48B55DBB8A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A8EA8EE1-E507-4FD8-9BA6-544884DDA79D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45F7A680-8496-4E93-81FB-A152DB8E64D8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2414C2B9-DDCF-4DC3-97F7-8C8298D69B01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1818A095-D71F-4138-B25D-7AC7E7CB42B3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43070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>
            <a:extLst>
              <a:ext uri="{FF2B5EF4-FFF2-40B4-BE49-F238E27FC236}">
                <a16:creationId xmlns:a16="http://schemas.microsoft.com/office/drawing/2014/main" id="{E8C3B6A0-8A6D-4328-88CD-28FAB58D6FE6}"/>
              </a:ext>
            </a:extLst>
          </p:cNvPr>
          <p:cNvSpPr/>
          <p:nvPr userDrawn="1"/>
        </p:nvSpPr>
        <p:spPr>
          <a:xfrm>
            <a:off x="9453880" y="6192520"/>
            <a:ext cx="2738120" cy="66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DC325E3-76D4-4FE0-8624-9AF60574FA28}"/>
              </a:ext>
            </a:extLst>
          </p:cNvPr>
          <p:cNvSpPr/>
          <p:nvPr userDrawn="1"/>
        </p:nvSpPr>
        <p:spPr>
          <a:xfrm>
            <a:off x="0" y="0"/>
            <a:ext cx="711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11" name="Grafika 6">
            <a:extLst>
              <a:ext uri="{FF2B5EF4-FFF2-40B4-BE49-F238E27FC236}">
                <a16:creationId xmlns:a16="http://schemas.microsoft.com/office/drawing/2014/main" id="{A0C362FD-F410-4886-B296-6A9DE57E8ECE}"/>
              </a:ext>
            </a:extLst>
          </p:cNvPr>
          <p:cNvGrpSpPr/>
          <p:nvPr userDrawn="1"/>
        </p:nvGrpSpPr>
        <p:grpSpPr>
          <a:xfrm>
            <a:off x="7454900" y="441325"/>
            <a:ext cx="1555072" cy="37786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44C5EC9D-1F40-4DC2-9D93-4AEF9A74A9A9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D6BBF59A-F8EE-48F7-93F3-ADD5619FB3E1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72E87F3D-00D3-4FB0-BA91-5305B682867B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BD744E69-178A-4EAC-9DB7-C3B78AF6188E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2D509B94-B95E-467B-A004-AF40AF96C39F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C83665E7-30F3-4259-86F1-E94CE86D9E58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13A04F3-A666-4110-91B4-A0BB4777A82E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6AC3C933-D06B-49B5-94DD-0827F043FCE7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1E8D0C5E-2E74-4A31-B313-1031126626D2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0E2527EC-BAEF-4CEC-B499-BA5178E9E515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E61E307B-8177-46D3-9F60-8BB6A554CC7D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9CDE03BF-5C8F-4050-873F-27AC08A896D9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B1713C5-943A-433E-906E-6235F0EDE891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4137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7637E974-E89A-408F-84D2-B9B1987E25B5}"/>
              </a:ext>
            </a:extLst>
          </p:cNvPr>
          <p:cNvSpPr>
            <a:spLocks noChangeAspect="1"/>
          </p:cNvSpPr>
          <p:nvPr userDrawn="1"/>
        </p:nvSpPr>
        <p:spPr>
          <a:xfrm>
            <a:off x="-2" y="6304873"/>
            <a:ext cx="1100364" cy="288000"/>
          </a:xfrm>
          <a:custGeom>
            <a:avLst/>
            <a:gdLst>
              <a:gd name="connsiteX0" fmla="*/ 870498 w 1100364"/>
              <a:gd name="connsiteY0" fmla="*/ 0 h 288000"/>
              <a:gd name="connsiteX1" fmla="*/ 1013560 w 1100364"/>
              <a:gd name="connsiteY1" fmla="*/ 0 h 288000"/>
              <a:gd name="connsiteX2" fmla="*/ 1100364 w 1100364"/>
              <a:gd name="connsiteY2" fmla="*/ 0 h 288000"/>
              <a:gd name="connsiteX3" fmla="*/ 1013560 w 1100364"/>
              <a:gd name="connsiteY3" fmla="*/ 286800 h 288000"/>
              <a:gd name="connsiteX4" fmla="*/ 1013560 w 1100364"/>
              <a:gd name="connsiteY4" fmla="*/ 287430 h 288000"/>
              <a:gd name="connsiteX5" fmla="*/ 1013370 w 1100364"/>
              <a:gd name="connsiteY5" fmla="*/ 287430 h 288000"/>
              <a:gd name="connsiteX6" fmla="*/ 1013197 w 1100364"/>
              <a:gd name="connsiteY6" fmla="*/ 288000 h 288000"/>
              <a:gd name="connsiteX7" fmla="*/ 1013025 w 1100364"/>
              <a:gd name="connsiteY7" fmla="*/ 287430 h 288000"/>
              <a:gd name="connsiteX8" fmla="*/ 870498 w 1100364"/>
              <a:gd name="connsiteY8" fmla="*/ 287430 h 288000"/>
              <a:gd name="connsiteX9" fmla="*/ 0 w 1100364"/>
              <a:gd name="connsiteY9" fmla="*/ 0 h 288000"/>
              <a:gd name="connsiteX10" fmla="*/ 870497 w 1100364"/>
              <a:gd name="connsiteY10" fmla="*/ 0 h 288000"/>
              <a:gd name="connsiteX11" fmla="*/ 870497 w 1100364"/>
              <a:gd name="connsiteY11" fmla="*/ 288000 h 288000"/>
              <a:gd name="connsiteX12" fmla="*/ 0 w 1100364"/>
              <a:gd name="connsiteY12" fmla="*/ 28800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0364" h="288000">
                <a:moveTo>
                  <a:pt x="870498" y="0"/>
                </a:moveTo>
                <a:lnTo>
                  <a:pt x="1013560" y="0"/>
                </a:lnTo>
                <a:lnTo>
                  <a:pt x="1100364" y="0"/>
                </a:lnTo>
                <a:lnTo>
                  <a:pt x="1013560" y="286800"/>
                </a:lnTo>
                <a:lnTo>
                  <a:pt x="1013560" y="287430"/>
                </a:lnTo>
                <a:lnTo>
                  <a:pt x="1013370" y="287430"/>
                </a:lnTo>
                <a:lnTo>
                  <a:pt x="1013197" y="288000"/>
                </a:lnTo>
                <a:lnTo>
                  <a:pt x="1013025" y="287430"/>
                </a:lnTo>
                <a:lnTo>
                  <a:pt x="870498" y="287430"/>
                </a:lnTo>
                <a:close/>
                <a:moveTo>
                  <a:pt x="0" y="0"/>
                </a:moveTo>
                <a:lnTo>
                  <a:pt x="870497" y="0"/>
                </a:lnTo>
                <a:lnTo>
                  <a:pt x="870497" y="288000"/>
                </a:lnTo>
                <a:lnTo>
                  <a:pt x="0" y="2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0885DFD-8433-4EFA-B007-FECBC0AC1EC5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389163" y="6321904"/>
            <a:ext cx="32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0D847C-DAEE-4173-A294-49479187F533}" type="slidenum">
              <a:rPr lang="pl-PL" sz="900" smtClean="0">
                <a:solidFill>
                  <a:schemeClr val="bg1"/>
                </a:solidFill>
                <a:latin typeface="+mj-lt"/>
              </a:rPr>
              <a:t>‹#›</a:t>
            </a:fld>
            <a:endParaRPr lang="pl-PL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CF2D0A6-998D-4AAD-BEA2-7826E830A4D9}"/>
              </a:ext>
            </a:extLst>
          </p:cNvPr>
          <p:cNvSpPr txBox="1"/>
          <p:nvPr userDrawn="1"/>
        </p:nvSpPr>
        <p:spPr>
          <a:xfrm>
            <a:off x="1249214" y="6341331"/>
            <a:ext cx="5869038" cy="2462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pl-PL" sz="1000" dirty="0"/>
              <a:t>  </a:t>
            </a:r>
            <a:r>
              <a:rPr lang="pl-PL" sz="1000" dirty="0">
                <a:solidFill>
                  <a:schemeClr val="accent2"/>
                </a:solidFill>
              </a:rPr>
              <a:t>/</a:t>
            </a:r>
            <a:r>
              <a:rPr lang="pl-PL" sz="1000" dirty="0"/>
              <a:t>  Miejscowość, 23.02.2021</a:t>
            </a:r>
            <a:endParaRPr lang="en-US" sz="1000" dirty="0"/>
          </a:p>
        </p:txBody>
      </p:sp>
      <p:grpSp>
        <p:nvGrpSpPr>
          <p:cNvPr id="9" name="Grafika 6">
            <a:extLst>
              <a:ext uri="{FF2B5EF4-FFF2-40B4-BE49-F238E27FC236}">
                <a16:creationId xmlns:a16="http://schemas.microsoft.com/office/drawing/2014/main" id="{EA684851-AD53-425F-AF61-9526529BD6C1}"/>
              </a:ext>
            </a:extLst>
          </p:cNvPr>
          <p:cNvGrpSpPr/>
          <p:nvPr userDrawn="1"/>
        </p:nvGrpSpPr>
        <p:grpSpPr>
          <a:xfrm>
            <a:off x="10454048" y="6303963"/>
            <a:ext cx="1278889" cy="310758"/>
            <a:chOff x="4082732" y="912496"/>
            <a:chExt cx="1019175" cy="247650"/>
          </a:xfrm>
          <a:solidFill>
            <a:schemeClr val="accent1"/>
          </a:solidFill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CE5BAD28-135D-485A-9AEF-FD966E414C86}"/>
                </a:ext>
              </a:extLst>
            </p:cNvPr>
            <p:cNvSpPr/>
            <p:nvPr/>
          </p:nvSpPr>
          <p:spPr>
            <a:xfrm>
              <a:off x="4448492" y="1075944"/>
              <a:ext cx="640841" cy="5619"/>
            </a:xfrm>
            <a:custGeom>
              <a:avLst/>
              <a:gdLst>
                <a:gd name="connsiteX0" fmla="*/ 0 w 640841"/>
                <a:gd name="connsiteY0" fmla="*/ 0 h 5619"/>
                <a:gd name="connsiteX1" fmla="*/ 640842 w 640841"/>
                <a:gd name="connsiteY1" fmla="*/ 0 h 5619"/>
                <a:gd name="connsiteX2" fmla="*/ 640842 w 640841"/>
                <a:gd name="connsiteY2" fmla="*/ 5620 h 5619"/>
                <a:gd name="connsiteX3" fmla="*/ 0 w 640841"/>
                <a:gd name="connsiteY3" fmla="*/ 5620 h 5619"/>
                <a:gd name="connsiteX4" fmla="*/ 0 w 640841"/>
                <a:gd name="connsiteY4" fmla="*/ 0 h 5619"/>
                <a:gd name="connsiteX5" fmla="*/ 0 w 640841"/>
                <a:gd name="connsiteY5" fmla="*/ 0 h 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841" h="5619">
                  <a:moveTo>
                    <a:pt x="0" y="0"/>
                  </a:moveTo>
                  <a:lnTo>
                    <a:pt x="640842" y="0"/>
                  </a:lnTo>
                  <a:lnTo>
                    <a:pt x="640842" y="5620"/>
                  </a:lnTo>
                  <a:lnTo>
                    <a:pt x="0" y="56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49659477-33E8-47A8-A3CB-A6ABA7B59622}"/>
                </a:ext>
              </a:extLst>
            </p:cNvPr>
            <p:cNvSpPr/>
            <p:nvPr/>
          </p:nvSpPr>
          <p:spPr>
            <a:xfrm>
              <a:off x="4082732" y="912496"/>
              <a:ext cx="325278" cy="229266"/>
            </a:xfrm>
            <a:custGeom>
              <a:avLst/>
              <a:gdLst>
                <a:gd name="connsiteX0" fmla="*/ 325279 w 325278"/>
                <a:gd name="connsiteY0" fmla="*/ 0 h 229266"/>
                <a:gd name="connsiteX1" fmla="*/ 259556 w 325278"/>
                <a:gd name="connsiteY1" fmla="*/ 229267 h 229266"/>
                <a:gd name="connsiteX2" fmla="*/ 0 w 325278"/>
                <a:gd name="connsiteY2" fmla="*/ 229267 h 229266"/>
                <a:gd name="connsiteX3" fmla="*/ 65818 w 325278"/>
                <a:gd name="connsiteY3" fmla="*/ 0 h 229266"/>
                <a:gd name="connsiteX4" fmla="*/ 325279 w 325278"/>
                <a:gd name="connsiteY4" fmla="*/ 0 h 22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78" h="229266">
                  <a:moveTo>
                    <a:pt x="325279" y="0"/>
                  </a:moveTo>
                  <a:lnTo>
                    <a:pt x="259556" y="229267"/>
                  </a:lnTo>
                  <a:lnTo>
                    <a:pt x="0" y="229267"/>
                  </a:lnTo>
                  <a:lnTo>
                    <a:pt x="65818" y="0"/>
                  </a:lnTo>
                  <a:lnTo>
                    <a:pt x="3252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1D912430-D047-4072-B2DA-C8FE7EB93B52}"/>
                </a:ext>
              </a:extLst>
            </p:cNvPr>
            <p:cNvSpPr/>
            <p:nvPr/>
          </p:nvSpPr>
          <p:spPr>
            <a:xfrm>
              <a:off x="4142549" y="938689"/>
              <a:ext cx="210692" cy="177355"/>
            </a:xfrm>
            <a:custGeom>
              <a:avLst/>
              <a:gdLst>
                <a:gd name="connsiteX0" fmla="*/ 186500 w 210692"/>
                <a:gd name="connsiteY0" fmla="*/ 114109 h 177355"/>
                <a:gd name="connsiteX1" fmla="*/ 186500 w 210692"/>
                <a:gd name="connsiteY1" fmla="*/ 50006 h 177355"/>
                <a:gd name="connsiteX2" fmla="*/ 138875 w 210692"/>
                <a:gd name="connsiteY2" fmla="*/ 22193 h 177355"/>
                <a:gd name="connsiteX3" fmla="*/ 105251 w 210692"/>
                <a:gd name="connsiteY3" fmla="*/ 29051 h 177355"/>
                <a:gd name="connsiteX4" fmla="*/ 103346 w 210692"/>
                <a:gd name="connsiteY4" fmla="*/ 23527 h 177355"/>
                <a:gd name="connsiteX5" fmla="*/ 136398 w 210692"/>
                <a:gd name="connsiteY5" fmla="*/ 11144 h 177355"/>
                <a:gd name="connsiteX6" fmla="*/ 207740 w 210692"/>
                <a:gd name="connsiteY6" fmla="*/ 32861 h 177355"/>
                <a:gd name="connsiteX7" fmla="*/ 210693 w 210692"/>
                <a:gd name="connsiteY7" fmla="*/ 51911 h 177355"/>
                <a:gd name="connsiteX8" fmla="*/ 210693 w 210692"/>
                <a:gd name="connsiteY8" fmla="*/ 112681 h 177355"/>
                <a:gd name="connsiteX9" fmla="*/ 184975 w 210692"/>
                <a:gd name="connsiteY9" fmla="*/ 149447 h 177355"/>
                <a:gd name="connsiteX10" fmla="*/ 125730 w 210692"/>
                <a:gd name="connsiteY10" fmla="*/ 177356 h 177355"/>
                <a:gd name="connsiteX11" fmla="*/ 125730 w 210692"/>
                <a:gd name="connsiteY11" fmla="*/ 177356 h 177355"/>
                <a:gd name="connsiteX12" fmla="*/ 80867 w 210692"/>
                <a:gd name="connsiteY12" fmla="*/ 150781 h 177355"/>
                <a:gd name="connsiteX13" fmla="*/ 0 w 210692"/>
                <a:gd name="connsiteY13" fmla="*/ 111062 h 177355"/>
                <a:gd name="connsiteX14" fmla="*/ 0 w 210692"/>
                <a:gd name="connsiteY14" fmla="*/ 39624 h 177355"/>
                <a:gd name="connsiteX15" fmla="*/ 20955 w 210692"/>
                <a:gd name="connsiteY15" fmla="*/ 10192 h 177355"/>
                <a:gd name="connsiteX16" fmla="*/ 78105 w 210692"/>
                <a:gd name="connsiteY16" fmla="*/ 4096 h 177355"/>
                <a:gd name="connsiteX17" fmla="*/ 122682 w 210692"/>
                <a:gd name="connsiteY17" fmla="*/ 0 h 177355"/>
                <a:gd name="connsiteX18" fmla="*/ 122682 w 210692"/>
                <a:gd name="connsiteY18" fmla="*/ 0 h 177355"/>
                <a:gd name="connsiteX19" fmla="*/ 124587 w 210692"/>
                <a:gd name="connsiteY19" fmla="*/ 3810 h 177355"/>
                <a:gd name="connsiteX20" fmla="*/ 124587 w 210692"/>
                <a:gd name="connsiteY20" fmla="*/ 3810 h 177355"/>
                <a:gd name="connsiteX21" fmla="*/ 75819 w 210692"/>
                <a:gd name="connsiteY21" fmla="*/ 15621 h 177355"/>
                <a:gd name="connsiteX22" fmla="*/ 31051 w 210692"/>
                <a:gd name="connsiteY22" fmla="*/ 23717 h 177355"/>
                <a:gd name="connsiteX23" fmla="*/ 25908 w 210692"/>
                <a:gd name="connsiteY23" fmla="*/ 52959 h 177355"/>
                <a:gd name="connsiteX24" fmla="*/ 25908 w 210692"/>
                <a:gd name="connsiteY24" fmla="*/ 91916 h 177355"/>
                <a:gd name="connsiteX25" fmla="*/ 43339 w 210692"/>
                <a:gd name="connsiteY25" fmla="*/ 125159 h 177355"/>
                <a:gd name="connsiteX26" fmla="*/ 81439 w 210692"/>
                <a:gd name="connsiteY26" fmla="*/ 131255 h 177355"/>
                <a:gd name="connsiteX27" fmla="*/ 126683 w 210692"/>
                <a:gd name="connsiteY27" fmla="*/ 156115 h 177355"/>
                <a:gd name="connsiteX28" fmla="*/ 126683 w 210692"/>
                <a:gd name="connsiteY28" fmla="*/ 156115 h 177355"/>
                <a:gd name="connsiteX29" fmla="*/ 151352 w 210692"/>
                <a:gd name="connsiteY29" fmla="*/ 145256 h 177355"/>
                <a:gd name="connsiteX30" fmla="*/ 186500 w 210692"/>
                <a:gd name="connsiteY30" fmla="*/ 114109 h 17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692" h="177355">
                  <a:moveTo>
                    <a:pt x="186500" y="114109"/>
                  </a:moveTo>
                  <a:lnTo>
                    <a:pt x="186500" y="50006"/>
                  </a:lnTo>
                  <a:cubicBezTo>
                    <a:pt x="186500" y="25051"/>
                    <a:pt x="165735" y="21431"/>
                    <a:pt x="138875" y="22193"/>
                  </a:cubicBezTo>
                  <a:cubicBezTo>
                    <a:pt x="127373" y="22671"/>
                    <a:pt x="116022" y="24987"/>
                    <a:pt x="105251" y="29051"/>
                  </a:cubicBezTo>
                  <a:lnTo>
                    <a:pt x="103346" y="23527"/>
                  </a:lnTo>
                  <a:cubicBezTo>
                    <a:pt x="113945" y="18358"/>
                    <a:pt x="125012" y="14212"/>
                    <a:pt x="136398" y="11144"/>
                  </a:cubicBezTo>
                  <a:cubicBezTo>
                    <a:pt x="164973" y="4382"/>
                    <a:pt x="200311" y="10192"/>
                    <a:pt x="207740" y="32861"/>
                  </a:cubicBezTo>
                  <a:cubicBezTo>
                    <a:pt x="209665" y="39029"/>
                    <a:pt x="210660" y="45450"/>
                    <a:pt x="210693" y="51911"/>
                  </a:cubicBezTo>
                  <a:lnTo>
                    <a:pt x="210693" y="112681"/>
                  </a:lnTo>
                  <a:cubicBezTo>
                    <a:pt x="209083" y="128569"/>
                    <a:pt x="199348" y="142486"/>
                    <a:pt x="184975" y="149447"/>
                  </a:cubicBezTo>
                  <a:cubicBezTo>
                    <a:pt x="161163" y="162211"/>
                    <a:pt x="148114" y="158972"/>
                    <a:pt x="125730" y="177356"/>
                  </a:cubicBezTo>
                  <a:lnTo>
                    <a:pt x="125730" y="177356"/>
                  </a:lnTo>
                  <a:cubicBezTo>
                    <a:pt x="115072" y="162699"/>
                    <a:pt x="98842" y="153085"/>
                    <a:pt x="80867" y="150781"/>
                  </a:cubicBezTo>
                  <a:cubicBezTo>
                    <a:pt x="57817" y="146685"/>
                    <a:pt x="2572" y="145352"/>
                    <a:pt x="0" y="111062"/>
                  </a:cubicBezTo>
                  <a:lnTo>
                    <a:pt x="0" y="39624"/>
                  </a:lnTo>
                  <a:cubicBezTo>
                    <a:pt x="530" y="26526"/>
                    <a:pt x="8751" y="14979"/>
                    <a:pt x="20955" y="10192"/>
                  </a:cubicBezTo>
                  <a:cubicBezTo>
                    <a:pt x="38634" y="1290"/>
                    <a:pt x="58947" y="-876"/>
                    <a:pt x="78105" y="4096"/>
                  </a:cubicBezTo>
                  <a:cubicBezTo>
                    <a:pt x="90011" y="7144"/>
                    <a:pt x="112681" y="6953"/>
                    <a:pt x="122682" y="0"/>
                  </a:cubicBezTo>
                  <a:lnTo>
                    <a:pt x="122682" y="0"/>
                  </a:lnTo>
                  <a:lnTo>
                    <a:pt x="124587" y="3810"/>
                  </a:lnTo>
                  <a:lnTo>
                    <a:pt x="124587" y="3810"/>
                  </a:lnTo>
                  <a:cubicBezTo>
                    <a:pt x="111577" y="16119"/>
                    <a:pt x="93019" y="20614"/>
                    <a:pt x="75819" y="15621"/>
                  </a:cubicBezTo>
                  <a:cubicBezTo>
                    <a:pt x="59531" y="11240"/>
                    <a:pt x="37719" y="12764"/>
                    <a:pt x="31051" y="23717"/>
                  </a:cubicBezTo>
                  <a:cubicBezTo>
                    <a:pt x="27099" y="32936"/>
                    <a:pt x="25339" y="42945"/>
                    <a:pt x="25908" y="52959"/>
                  </a:cubicBezTo>
                  <a:lnTo>
                    <a:pt x="25908" y="91916"/>
                  </a:lnTo>
                  <a:cubicBezTo>
                    <a:pt x="27337" y="111824"/>
                    <a:pt x="26765" y="119444"/>
                    <a:pt x="43339" y="125159"/>
                  </a:cubicBezTo>
                  <a:cubicBezTo>
                    <a:pt x="55808" y="128435"/>
                    <a:pt x="68570" y="130477"/>
                    <a:pt x="81439" y="131255"/>
                  </a:cubicBezTo>
                  <a:cubicBezTo>
                    <a:pt x="99083" y="133638"/>
                    <a:pt x="115210" y="142500"/>
                    <a:pt x="126683" y="156115"/>
                  </a:cubicBezTo>
                  <a:lnTo>
                    <a:pt x="126683" y="156115"/>
                  </a:lnTo>
                  <a:cubicBezTo>
                    <a:pt x="134461" y="151560"/>
                    <a:pt x="142739" y="147916"/>
                    <a:pt x="151352" y="145256"/>
                  </a:cubicBezTo>
                  <a:cubicBezTo>
                    <a:pt x="167545" y="138398"/>
                    <a:pt x="185642" y="127635"/>
                    <a:pt x="186500" y="1141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191A0B37-05BC-4A85-B4D9-7250829BB3A9}"/>
                </a:ext>
              </a:extLst>
            </p:cNvPr>
            <p:cNvSpPr/>
            <p:nvPr/>
          </p:nvSpPr>
          <p:spPr>
            <a:xfrm>
              <a:off x="4451063" y="943212"/>
              <a:ext cx="311277" cy="102889"/>
            </a:xfrm>
            <a:custGeom>
              <a:avLst/>
              <a:gdLst>
                <a:gd name="connsiteX0" fmla="*/ 0 w 311277"/>
                <a:gd name="connsiteY0" fmla="*/ 101204 h 102889"/>
                <a:gd name="connsiteX1" fmla="*/ 0 w 311277"/>
                <a:gd name="connsiteY1" fmla="*/ 49 h 102889"/>
                <a:gd name="connsiteX2" fmla="*/ 38100 w 311277"/>
                <a:gd name="connsiteY2" fmla="*/ 49 h 102889"/>
                <a:gd name="connsiteX3" fmla="*/ 57150 w 311277"/>
                <a:gd name="connsiteY3" fmla="*/ 3097 h 102889"/>
                <a:gd name="connsiteX4" fmla="*/ 68104 w 311277"/>
                <a:gd name="connsiteY4" fmla="*/ 12622 h 102889"/>
                <a:gd name="connsiteX5" fmla="*/ 71533 w 311277"/>
                <a:gd name="connsiteY5" fmla="*/ 26433 h 102889"/>
                <a:gd name="connsiteX6" fmla="*/ 68009 w 311277"/>
                <a:gd name="connsiteY6" fmla="*/ 38625 h 102889"/>
                <a:gd name="connsiteX7" fmla="*/ 57341 w 311277"/>
                <a:gd name="connsiteY7" fmla="*/ 48150 h 102889"/>
                <a:gd name="connsiteX8" fmla="*/ 71438 w 311277"/>
                <a:gd name="connsiteY8" fmla="*/ 57675 h 102889"/>
                <a:gd name="connsiteX9" fmla="*/ 76391 w 311277"/>
                <a:gd name="connsiteY9" fmla="*/ 73010 h 102889"/>
                <a:gd name="connsiteX10" fmla="*/ 73438 w 311277"/>
                <a:gd name="connsiteY10" fmla="*/ 86250 h 102889"/>
                <a:gd name="connsiteX11" fmla="*/ 66008 w 311277"/>
                <a:gd name="connsiteY11" fmla="*/ 95775 h 102889"/>
                <a:gd name="connsiteX12" fmla="*/ 54864 w 311277"/>
                <a:gd name="connsiteY12" fmla="*/ 100728 h 102889"/>
                <a:gd name="connsiteX13" fmla="*/ 38576 w 311277"/>
                <a:gd name="connsiteY13" fmla="*/ 102443 h 102889"/>
                <a:gd name="connsiteX14" fmla="*/ 13430 w 311277"/>
                <a:gd name="connsiteY14" fmla="*/ 42530 h 102889"/>
                <a:gd name="connsiteX15" fmla="*/ 35243 w 311277"/>
                <a:gd name="connsiteY15" fmla="*/ 42530 h 102889"/>
                <a:gd name="connsiteX16" fmla="*/ 48006 w 311277"/>
                <a:gd name="connsiteY16" fmla="*/ 41387 h 102889"/>
                <a:gd name="connsiteX17" fmla="*/ 55721 w 311277"/>
                <a:gd name="connsiteY17" fmla="*/ 35958 h 102889"/>
                <a:gd name="connsiteX18" fmla="*/ 58293 w 311277"/>
                <a:gd name="connsiteY18" fmla="*/ 27100 h 102889"/>
                <a:gd name="connsiteX19" fmla="*/ 55912 w 311277"/>
                <a:gd name="connsiteY19" fmla="*/ 18242 h 102889"/>
                <a:gd name="connsiteX20" fmla="*/ 49054 w 311277"/>
                <a:gd name="connsiteY20" fmla="*/ 13003 h 102889"/>
                <a:gd name="connsiteX21" fmla="*/ 33623 w 311277"/>
                <a:gd name="connsiteY21" fmla="*/ 11574 h 102889"/>
                <a:gd name="connsiteX22" fmla="*/ 13430 w 311277"/>
                <a:gd name="connsiteY22" fmla="*/ 11574 h 102889"/>
                <a:gd name="connsiteX23" fmla="*/ 13430 w 311277"/>
                <a:gd name="connsiteY23" fmla="*/ 42530 h 102889"/>
                <a:gd name="connsiteX24" fmla="*/ 13430 w 311277"/>
                <a:gd name="connsiteY24" fmla="*/ 89298 h 102889"/>
                <a:gd name="connsiteX25" fmla="*/ 38576 w 311277"/>
                <a:gd name="connsiteY25" fmla="*/ 89298 h 102889"/>
                <a:gd name="connsiteX26" fmla="*/ 48101 w 311277"/>
                <a:gd name="connsiteY26" fmla="*/ 89298 h 102889"/>
                <a:gd name="connsiteX27" fmla="*/ 55817 w 311277"/>
                <a:gd name="connsiteY27" fmla="*/ 86536 h 102889"/>
                <a:gd name="connsiteX28" fmla="*/ 60960 w 311277"/>
                <a:gd name="connsiteY28" fmla="*/ 80916 h 102889"/>
                <a:gd name="connsiteX29" fmla="*/ 62960 w 311277"/>
                <a:gd name="connsiteY29" fmla="*/ 72344 h 102889"/>
                <a:gd name="connsiteX30" fmla="*/ 60008 w 311277"/>
                <a:gd name="connsiteY30" fmla="*/ 62819 h 102889"/>
                <a:gd name="connsiteX31" fmla="*/ 52007 w 311277"/>
                <a:gd name="connsiteY31" fmla="*/ 56913 h 102889"/>
                <a:gd name="connsiteX32" fmla="*/ 36767 w 311277"/>
                <a:gd name="connsiteY32" fmla="*/ 55008 h 102889"/>
                <a:gd name="connsiteX33" fmla="*/ 13430 w 311277"/>
                <a:gd name="connsiteY33" fmla="*/ 55008 h 102889"/>
                <a:gd name="connsiteX34" fmla="*/ 13430 w 311277"/>
                <a:gd name="connsiteY34" fmla="*/ 89298 h 102889"/>
                <a:gd name="connsiteX35" fmla="*/ 141065 w 311277"/>
                <a:gd name="connsiteY35" fmla="*/ 92156 h 102889"/>
                <a:gd name="connsiteX36" fmla="*/ 127826 w 311277"/>
                <a:gd name="connsiteY36" fmla="*/ 100442 h 102889"/>
                <a:gd name="connsiteX37" fmla="*/ 114110 w 311277"/>
                <a:gd name="connsiteY37" fmla="*/ 102824 h 102889"/>
                <a:gd name="connsiteX38" fmla="*/ 95536 w 311277"/>
                <a:gd name="connsiteY38" fmla="*/ 97013 h 102889"/>
                <a:gd name="connsiteX39" fmla="*/ 88868 w 311277"/>
                <a:gd name="connsiteY39" fmla="*/ 81869 h 102889"/>
                <a:gd name="connsiteX40" fmla="*/ 91345 w 311277"/>
                <a:gd name="connsiteY40" fmla="*/ 72344 h 102889"/>
                <a:gd name="connsiteX41" fmla="*/ 98393 w 311277"/>
                <a:gd name="connsiteY41" fmla="*/ 64533 h 102889"/>
                <a:gd name="connsiteX42" fmla="*/ 107347 w 311277"/>
                <a:gd name="connsiteY42" fmla="*/ 60437 h 102889"/>
                <a:gd name="connsiteX43" fmla="*/ 118396 w 311277"/>
                <a:gd name="connsiteY43" fmla="*/ 58628 h 102889"/>
                <a:gd name="connsiteX44" fmla="*/ 140018 w 311277"/>
                <a:gd name="connsiteY44" fmla="*/ 55008 h 102889"/>
                <a:gd name="connsiteX45" fmla="*/ 140018 w 311277"/>
                <a:gd name="connsiteY45" fmla="*/ 51770 h 102889"/>
                <a:gd name="connsiteX46" fmla="*/ 136493 w 311277"/>
                <a:gd name="connsiteY46" fmla="*/ 40721 h 102889"/>
                <a:gd name="connsiteX47" fmla="*/ 122301 w 311277"/>
                <a:gd name="connsiteY47" fmla="*/ 36530 h 102889"/>
                <a:gd name="connsiteX48" fmla="*/ 109347 w 311277"/>
                <a:gd name="connsiteY48" fmla="*/ 39578 h 102889"/>
                <a:gd name="connsiteX49" fmla="*/ 103251 w 311277"/>
                <a:gd name="connsiteY49" fmla="*/ 50531 h 102889"/>
                <a:gd name="connsiteX50" fmla="*/ 91059 w 311277"/>
                <a:gd name="connsiteY50" fmla="*/ 48817 h 102889"/>
                <a:gd name="connsiteX51" fmla="*/ 96584 w 311277"/>
                <a:gd name="connsiteY51" fmla="*/ 35958 h 102889"/>
                <a:gd name="connsiteX52" fmla="*/ 107918 w 311277"/>
                <a:gd name="connsiteY52" fmla="*/ 28814 h 102889"/>
                <a:gd name="connsiteX53" fmla="*/ 124206 w 311277"/>
                <a:gd name="connsiteY53" fmla="*/ 26433 h 102889"/>
                <a:gd name="connsiteX54" fmla="*/ 139446 w 311277"/>
                <a:gd name="connsiteY54" fmla="*/ 28624 h 102889"/>
                <a:gd name="connsiteX55" fmla="*/ 148114 w 311277"/>
                <a:gd name="connsiteY55" fmla="*/ 34244 h 102889"/>
                <a:gd name="connsiteX56" fmla="*/ 152019 w 311277"/>
                <a:gd name="connsiteY56" fmla="*/ 42721 h 102889"/>
                <a:gd name="connsiteX57" fmla="*/ 152591 w 311277"/>
                <a:gd name="connsiteY57" fmla="*/ 54151 h 102889"/>
                <a:gd name="connsiteX58" fmla="*/ 152591 w 311277"/>
                <a:gd name="connsiteY58" fmla="*/ 70724 h 102889"/>
                <a:gd name="connsiteX59" fmla="*/ 153353 w 311277"/>
                <a:gd name="connsiteY59" fmla="*/ 92632 h 102889"/>
                <a:gd name="connsiteX60" fmla="*/ 156496 w 311277"/>
                <a:gd name="connsiteY60" fmla="*/ 101395 h 102889"/>
                <a:gd name="connsiteX61" fmla="*/ 143542 w 311277"/>
                <a:gd name="connsiteY61" fmla="*/ 101395 h 102889"/>
                <a:gd name="connsiteX62" fmla="*/ 141065 w 311277"/>
                <a:gd name="connsiteY62" fmla="*/ 92346 h 102889"/>
                <a:gd name="connsiteX63" fmla="*/ 140018 w 311277"/>
                <a:gd name="connsiteY63" fmla="*/ 64533 h 102889"/>
                <a:gd name="connsiteX64" fmla="*/ 119729 w 311277"/>
                <a:gd name="connsiteY64" fmla="*/ 69200 h 102889"/>
                <a:gd name="connsiteX65" fmla="*/ 108966 w 311277"/>
                <a:gd name="connsiteY65" fmla="*/ 71677 h 102889"/>
                <a:gd name="connsiteX66" fmla="*/ 104013 w 311277"/>
                <a:gd name="connsiteY66" fmla="*/ 75773 h 102889"/>
                <a:gd name="connsiteX67" fmla="*/ 102298 w 311277"/>
                <a:gd name="connsiteY67" fmla="*/ 81678 h 102889"/>
                <a:gd name="connsiteX68" fmla="*/ 106013 w 311277"/>
                <a:gd name="connsiteY68" fmla="*/ 89965 h 102889"/>
                <a:gd name="connsiteX69" fmla="*/ 117443 w 311277"/>
                <a:gd name="connsiteY69" fmla="*/ 93108 h 102889"/>
                <a:gd name="connsiteX70" fmla="*/ 130207 w 311277"/>
                <a:gd name="connsiteY70" fmla="*/ 89965 h 102889"/>
                <a:gd name="connsiteX71" fmla="*/ 138398 w 311277"/>
                <a:gd name="connsiteY71" fmla="*/ 81392 h 102889"/>
                <a:gd name="connsiteX72" fmla="*/ 140398 w 311277"/>
                <a:gd name="connsiteY72" fmla="*/ 69010 h 102889"/>
                <a:gd name="connsiteX73" fmla="*/ 140399 w 311277"/>
                <a:gd name="connsiteY73" fmla="*/ 64533 h 102889"/>
                <a:gd name="connsiteX74" fmla="*/ 171831 w 311277"/>
                <a:gd name="connsiteY74" fmla="*/ 101300 h 102889"/>
                <a:gd name="connsiteX75" fmla="*/ 171831 w 311277"/>
                <a:gd name="connsiteY75" fmla="*/ 27957 h 102889"/>
                <a:gd name="connsiteX76" fmla="*/ 183071 w 311277"/>
                <a:gd name="connsiteY76" fmla="*/ 27957 h 102889"/>
                <a:gd name="connsiteX77" fmla="*/ 183071 w 311277"/>
                <a:gd name="connsiteY77" fmla="*/ 38339 h 102889"/>
                <a:gd name="connsiteX78" fmla="*/ 206312 w 311277"/>
                <a:gd name="connsiteY78" fmla="*/ 26433 h 102889"/>
                <a:gd name="connsiteX79" fmla="*/ 218503 w 311277"/>
                <a:gd name="connsiteY79" fmla="*/ 28814 h 102889"/>
                <a:gd name="connsiteX80" fmla="*/ 226886 w 311277"/>
                <a:gd name="connsiteY80" fmla="*/ 35101 h 102889"/>
                <a:gd name="connsiteX81" fmla="*/ 230696 w 311277"/>
                <a:gd name="connsiteY81" fmla="*/ 44626 h 102889"/>
                <a:gd name="connsiteX82" fmla="*/ 231743 w 311277"/>
                <a:gd name="connsiteY82" fmla="*/ 56151 h 102889"/>
                <a:gd name="connsiteX83" fmla="*/ 231743 w 311277"/>
                <a:gd name="connsiteY83" fmla="*/ 101204 h 102889"/>
                <a:gd name="connsiteX84" fmla="*/ 218980 w 311277"/>
                <a:gd name="connsiteY84" fmla="*/ 101204 h 102889"/>
                <a:gd name="connsiteX85" fmla="*/ 218980 w 311277"/>
                <a:gd name="connsiteY85" fmla="*/ 56627 h 102889"/>
                <a:gd name="connsiteX86" fmla="*/ 217551 w 311277"/>
                <a:gd name="connsiteY86" fmla="*/ 45483 h 102889"/>
                <a:gd name="connsiteX87" fmla="*/ 212693 w 311277"/>
                <a:gd name="connsiteY87" fmla="*/ 39292 h 102889"/>
                <a:gd name="connsiteX88" fmla="*/ 204026 w 311277"/>
                <a:gd name="connsiteY88" fmla="*/ 37006 h 102889"/>
                <a:gd name="connsiteX89" fmla="*/ 190310 w 311277"/>
                <a:gd name="connsiteY89" fmla="*/ 42054 h 102889"/>
                <a:gd name="connsiteX90" fmla="*/ 184595 w 311277"/>
                <a:gd name="connsiteY90" fmla="*/ 61104 h 102889"/>
                <a:gd name="connsiteX91" fmla="*/ 184595 w 311277"/>
                <a:gd name="connsiteY91" fmla="*/ 101109 h 102889"/>
                <a:gd name="connsiteX92" fmla="*/ 250508 w 311277"/>
                <a:gd name="connsiteY92" fmla="*/ 101300 h 102889"/>
                <a:gd name="connsiteX93" fmla="*/ 250508 w 311277"/>
                <a:gd name="connsiteY93" fmla="*/ 49 h 102889"/>
                <a:gd name="connsiteX94" fmla="*/ 262985 w 311277"/>
                <a:gd name="connsiteY94" fmla="*/ 49 h 102889"/>
                <a:gd name="connsiteX95" fmla="*/ 262985 w 311277"/>
                <a:gd name="connsiteY95" fmla="*/ 57770 h 102889"/>
                <a:gd name="connsiteX96" fmla="*/ 292322 w 311277"/>
                <a:gd name="connsiteY96" fmla="*/ 27957 h 102889"/>
                <a:gd name="connsiteX97" fmla="*/ 308420 w 311277"/>
                <a:gd name="connsiteY97" fmla="*/ 27957 h 102889"/>
                <a:gd name="connsiteX98" fmla="*/ 280416 w 311277"/>
                <a:gd name="connsiteY98" fmla="*/ 55008 h 102889"/>
                <a:gd name="connsiteX99" fmla="*/ 311277 w 311277"/>
                <a:gd name="connsiteY99" fmla="*/ 101109 h 102889"/>
                <a:gd name="connsiteX100" fmla="*/ 295942 w 311277"/>
                <a:gd name="connsiteY100" fmla="*/ 101109 h 102889"/>
                <a:gd name="connsiteX101" fmla="*/ 271748 w 311277"/>
                <a:gd name="connsiteY101" fmla="*/ 63771 h 102889"/>
                <a:gd name="connsiteX102" fmla="*/ 262985 w 311277"/>
                <a:gd name="connsiteY102" fmla="*/ 72153 h 102889"/>
                <a:gd name="connsiteX103" fmla="*/ 262985 w 311277"/>
                <a:gd name="connsiteY103" fmla="*/ 100728 h 1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1277" h="102889">
                  <a:moveTo>
                    <a:pt x="0" y="101204"/>
                  </a:moveTo>
                  <a:lnTo>
                    <a:pt x="0" y="49"/>
                  </a:lnTo>
                  <a:lnTo>
                    <a:pt x="38100" y="49"/>
                  </a:lnTo>
                  <a:cubicBezTo>
                    <a:pt x="44591" y="-245"/>
                    <a:pt x="51074" y="792"/>
                    <a:pt x="57150" y="3097"/>
                  </a:cubicBezTo>
                  <a:cubicBezTo>
                    <a:pt x="61677" y="5096"/>
                    <a:pt x="65495" y="8416"/>
                    <a:pt x="68104" y="12622"/>
                  </a:cubicBezTo>
                  <a:cubicBezTo>
                    <a:pt x="70558" y="16797"/>
                    <a:pt x="71749" y="21595"/>
                    <a:pt x="71533" y="26433"/>
                  </a:cubicBezTo>
                  <a:cubicBezTo>
                    <a:pt x="71497" y="30743"/>
                    <a:pt x="70278" y="34961"/>
                    <a:pt x="68009" y="38625"/>
                  </a:cubicBezTo>
                  <a:cubicBezTo>
                    <a:pt x="65429" y="42748"/>
                    <a:pt x="61729" y="46052"/>
                    <a:pt x="57341" y="48150"/>
                  </a:cubicBezTo>
                  <a:cubicBezTo>
                    <a:pt x="62956" y="49695"/>
                    <a:pt x="67909" y="53041"/>
                    <a:pt x="71438" y="57675"/>
                  </a:cubicBezTo>
                  <a:cubicBezTo>
                    <a:pt x="74772" y="62081"/>
                    <a:pt x="76518" y="67486"/>
                    <a:pt x="76391" y="73010"/>
                  </a:cubicBezTo>
                  <a:cubicBezTo>
                    <a:pt x="76444" y="77593"/>
                    <a:pt x="75433" y="82125"/>
                    <a:pt x="73438" y="86250"/>
                  </a:cubicBezTo>
                  <a:cubicBezTo>
                    <a:pt x="71769" y="89980"/>
                    <a:pt x="69219" y="93248"/>
                    <a:pt x="66008" y="95775"/>
                  </a:cubicBezTo>
                  <a:cubicBezTo>
                    <a:pt x="62650" y="98134"/>
                    <a:pt x="58865" y="99816"/>
                    <a:pt x="54864" y="100728"/>
                  </a:cubicBezTo>
                  <a:cubicBezTo>
                    <a:pt x="49528" y="101977"/>
                    <a:pt x="44056" y="102553"/>
                    <a:pt x="38576" y="102443"/>
                  </a:cubicBezTo>
                  <a:close/>
                  <a:moveTo>
                    <a:pt x="13430" y="42530"/>
                  </a:moveTo>
                  <a:lnTo>
                    <a:pt x="35243" y="42530"/>
                  </a:lnTo>
                  <a:cubicBezTo>
                    <a:pt x="39528" y="42696"/>
                    <a:pt x="43818" y="42312"/>
                    <a:pt x="48006" y="41387"/>
                  </a:cubicBezTo>
                  <a:cubicBezTo>
                    <a:pt x="51125" y="40517"/>
                    <a:pt x="53849" y="38600"/>
                    <a:pt x="55721" y="35958"/>
                  </a:cubicBezTo>
                  <a:cubicBezTo>
                    <a:pt x="57503" y="33356"/>
                    <a:pt x="58404" y="30251"/>
                    <a:pt x="58293" y="27100"/>
                  </a:cubicBezTo>
                  <a:cubicBezTo>
                    <a:pt x="58364" y="23980"/>
                    <a:pt x="57538" y="20905"/>
                    <a:pt x="55912" y="18242"/>
                  </a:cubicBezTo>
                  <a:cubicBezTo>
                    <a:pt x="54341" y="15718"/>
                    <a:pt x="51902" y="13855"/>
                    <a:pt x="49054" y="13003"/>
                  </a:cubicBezTo>
                  <a:cubicBezTo>
                    <a:pt x="43997" y="11837"/>
                    <a:pt x="38808" y="11357"/>
                    <a:pt x="33623" y="11574"/>
                  </a:cubicBezTo>
                  <a:lnTo>
                    <a:pt x="13430" y="11574"/>
                  </a:lnTo>
                  <a:lnTo>
                    <a:pt x="13430" y="42530"/>
                  </a:lnTo>
                  <a:close/>
                  <a:moveTo>
                    <a:pt x="13430" y="89298"/>
                  </a:moveTo>
                  <a:lnTo>
                    <a:pt x="38576" y="89298"/>
                  </a:lnTo>
                  <a:cubicBezTo>
                    <a:pt x="41747" y="89535"/>
                    <a:pt x="44931" y="89535"/>
                    <a:pt x="48101" y="89298"/>
                  </a:cubicBezTo>
                  <a:cubicBezTo>
                    <a:pt x="50814" y="88832"/>
                    <a:pt x="53425" y="87897"/>
                    <a:pt x="55817" y="86536"/>
                  </a:cubicBezTo>
                  <a:cubicBezTo>
                    <a:pt x="57949" y="85093"/>
                    <a:pt x="59711" y="83168"/>
                    <a:pt x="60960" y="80916"/>
                  </a:cubicBezTo>
                  <a:cubicBezTo>
                    <a:pt x="62287" y="78254"/>
                    <a:pt x="62972" y="75318"/>
                    <a:pt x="62960" y="72344"/>
                  </a:cubicBezTo>
                  <a:cubicBezTo>
                    <a:pt x="62947" y="68945"/>
                    <a:pt x="61919" y="65628"/>
                    <a:pt x="60008" y="62819"/>
                  </a:cubicBezTo>
                  <a:cubicBezTo>
                    <a:pt x="58071" y="60016"/>
                    <a:pt x="55255" y="57938"/>
                    <a:pt x="52007" y="56913"/>
                  </a:cubicBezTo>
                  <a:cubicBezTo>
                    <a:pt x="47045" y="55548"/>
                    <a:pt x="41912" y="54906"/>
                    <a:pt x="36767" y="55008"/>
                  </a:cubicBezTo>
                  <a:lnTo>
                    <a:pt x="13430" y="55008"/>
                  </a:lnTo>
                  <a:lnTo>
                    <a:pt x="13430" y="89298"/>
                  </a:lnTo>
                  <a:close/>
                  <a:moveTo>
                    <a:pt x="141065" y="92156"/>
                  </a:moveTo>
                  <a:cubicBezTo>
                    <a:pt x="137146" y="95638"/>
                    <a:pt x="132670" y="98439"/>
                    <a:pt x="127826" y="100442"/>
                  </a:cubicBezTo>
                  <a:cubicBezTo>
                    <a:pt x="123439" y="102072"/>
                    <a:pt x="118789" y="102879"/>
                    <a:pt x="114110" y="102824"/>
                  </a:cubicBezTo>
                  <a:cubicBezTo>
                    <a:pt x="107407" y="103296"/>
                    <a:pt x="100774" y="101221"/>
                    <a:pt x="95536" y="97013"/>
                  </a:cubicBezTo>
                  <a:cubicBezTo>
                    <a:pt x="91221" y="93172"/>
                    <a:pt x="88788" y="87645"/>
                    <a:pt x="88868" y="81869"/>
                  </a:cubicBezTo>
                  <a:cubicBezTo>
                    <a:pt x="88845" y="78532"/>
                    <a:pt x="89699" y="75247"/>
                    <a:pt x="91345" y="72344"/>
                  </a:cubicBezTo>
                  <a:cubicBezTo>
                    <a:pt x="92959" y="69160"/>
                    <a:pt x="95392" y="66465"/>
                    <a:pt x="98393" y="64533"/>
                  </a:cubicBezTo>
                  <a:cubicBezTo>
                    <a:pt x="101139" y="62696"/>
                    <a:pt x="104162" y="61313"/>
                    <a:pt x="107347" y="60437"/>
                  </a:cubicBezTo>
                  <a:cubicBezTo>
                    <a:pt x="110992" y="59623"/>
                    <a:pt x="114681" y="59019"/>
                    <a:pt x="118396" y="58628"/>
                  </a:cubicBezTo>
                  <a:cubicBezTo>
                    <a:pt x="125700" y="58093"/>
                    <a:pt x="132938" y="56882"/>
                    <a:pt x="140018" y="55008"/>
                  </a:cubicBezTo>
                  <a:cubicBezTo>
                    <a:pt x="140018" y="53294"/>
                    <a:pt x="140018" y="52151"/>
                    <a:pt x="140018" y="51770"/>
                  </a:cubicBezTo>
                  <a:cubicBezTo>
                    <a:pt x="140521" y="47748"/>
                    <a:pt x="139232" y="43708"/>
                    <a:pt x="136493" y="40721"/>
                  </a:cubicBezTo>
                  <a:cubicBezTo>
                    <a:pt x="132426" y="37652"/>
                    <a:pt x="127383" y="36163"/>
                    <a:pt x="122301" y="36530"/>
                  </a:cubicBezTo>
                  <a:cubicBezTo>
                    <a:pt x="117775" y="36221"/>
                    <a:pt x="113261" y="37283"/>
                    <a:pt x="109347" y="39578"/>
                  </a:cubicBezTo>
                  <a:cubicBezTo>
                    <a:pt x="106137" y="42437"/>
                    <a:pt x="103989" y="46297"/>
                    <a:pt x="103251" y="50531"/>
                  </a:cubicBezTo>
                  <a:lnTo>
                    <a:pt x="91059" y="48817"/>
                  </a:lnTo>
                  <a:cubicBezTo>
                    <a:pt x="91904" y="44168"/>
                    <a:pt x="93793" y="39771"/>
                    <a:pt x="96584" y="35958"/>
                  </a:cubicBezTo>
                  <a:cubicBezTo>
                    <a:pt x="99593" y="32533"/>
                    <a:pt x="103530" y="30052"/>
                    <a:pt x="107918" y="28814"/>
                  </a:cubicBezTo>
                  <a:cubicBezTo>
                    <a:pt x="113174" y="27105"/>
                    <a:pt x="118681" y="26300"/>
                    <a:pt x="124206" y="26433"/>
                  </a:cubicBezTo>
                  <a:cubicBezTo>
                    <a:pt x="129374" y="26282"/>
                    <a:pt x="134530" y="27023"/>
                    <a:pt x="139446" y="28624"/>
                  </a:cubicBezTo>
                  <a:cubicBezTo>
                    <a:pt x="142776" y="29710"/>
                    <a:pt x="145763" y="31647"/>
                    <a:pt x="148114" y="34244"/>
                  </a:cubicBezTo>
                  <a:cubicBezTo>
                    <a:pt x="150066" y="36722"/>
                    <a:pt x="151404" y="39627"/>
                    <a:pt x="152019" y="42721"/>
                  </a:cubicBezTo>
                  <a:cubicBezTo>
                    <a:pt x="152499" y="46511"/>
                    <a:pt x="152690" y="50332"/>
                    <a:pt x="152591" y="54151"/>
                  </a:cubicBezTo>
                  <a:lnTo>
                    <a:pt x="152591" y="70724"/>
                  </a:lnTo>
                  <a:cubicBezTo>
                    <a:pt x="152424" y="78035"/>
                    <a:pt x="152678" y="85350"/>
                    <a:pt x="153353" y="92632"/>
                  </a:cubicBezTo>
                  <a:cubicBezTo>
                    <a:pt x="153926" y="95702"/>
                    <a:pt x="154987" y="98660"/>
                    <a:pt x="156496" y="101395"/>
                  </a:cubicBezTo>
                  <a:lnTo>
                    <a:pt x="143542" y="101395"/>
                  </a:lnTo>
                  <a:cubicBezTo>
                    <a:pt x="142213" y="98539"/>
                    <a:pt x="141376" y="95480"/>
                    <a:pt x="141065" y="92346"/>
                  </a:cubicBezTo>
                  <a:close/>
                  <a:moveTo>
                    <a:pt x="140018" y="64533"/>
                  </a:moveTo>
                  <a:cubicBezTo>
                    <a:pt x="133459" y="66873"/>
                    <a:pt x="126651" y="68440"/>
                    <a:pt x="119729" y="69200"/>
                  </a:cubicBezTo>
                  <a:cubicBezTo>
                    <a:pt x="116064" y="69641"/>
                    <a:pt x="112456" y="70472"/>
                    <a:pt x="108966" y="71677"/>
                  </a:cubicBezTo>
                  <a:cubicBezTo>
                    <a:pt x="106930" y="72495"/>
                    <a:pt x="105199" y="73926"/>
                    <a:pt x="104013" y="75773"/>
                  </a:cubicBezTo>
                  <a:cubicBezTo>
                    <a:pt x="102864" y="77525"/>
                    <a:pt x="102266" y="79582"/>
                    <a:pt x="102298" y="81678"/>
                  </a:cubicBezTo>
                  <a:cubicBezTo>
                    <a:pt x="102267" y="84850"/>
                    <a:pt x="103624" y="87878"/>
                    <a:pt x="106013" y="89965"/>
                  </a:cubicBezTo>
                  <a:cubicBezTo>
                    <a:pt x="109301" y="92394"/>
                    <a:pt x="113375" y="93515"/>
                    <a:pt x="117443" y="93108"/>
                  </a:cubicBezTo>
                  <a:cubicBezTo>
                    <a:pt x="121899" y="93188"/>
                    <a:pt x="126298" y="92105"/>
                    <a:pt x="130207" y="89965"/>
                  </a:cubicBezTo>
                  <a:cubicBezTo>
                    <a:pt x="133780" y="88052"/>
                    <a:pt x="136649" y="85048"/>
                    <a:pt x="138398" y="81392"/>
                  </a:cubicBezTo>
                  <a:cubicBezTo>
                    <a:pt x="139936" y="77453"/>
                    <a:pt x="140617" y="73233"/>
                    <a:pt x="140398" y="69010"/>
                  </a:cubicBezTo>
                  <a:lnTo>
                    <a:pt x="140399" y="64533"/>
                  </a:lnTo>
                  <a:close/>
                  <a:moveTo>
                    <a:pt x="171831" y="101300"/>
                  </a:moveTo>
                  <a:lnTo>
                    <a:pt x="171831" y="27957"/>
                  </a:lnTo>
                  <a:lnTo>
                    <a:pt x="183071" y="27957"/>
                  </a:lnTo>
                  <a:lnTo>
                    <a:pt x="183071" y="38339"/>
                  </a:lnTo>
                  <a:cubicBezTo>
                    <a:pt x="188146" y="30517"/>
                    <a:pt x="196998" y="25982"/>
                    <a:pt x="206312" y="26433"/>
                  </a:cubicBezTo>
                  <a:cubicBezTo>
                    <a:pt x="210493" y="26413"/>
                    <a:pt x="214637" y="27222"/>
                    <a:pt x="218503" y="28814"/>
                  </a:cubicBezTo>
                  <a:cubicBezTo>
                    <a:pt x="221804" y="30132"/>
                    <a:pt x="224696" y="32301"/>
                    <a:pt x="226886" y="35101"/>
                  </a:cubicBezTo>
                  <a:cubicBezTo>
                    <a:pt x="228806" y="37975"/>
                    <a:pt x="230104" y="41220"/>
                    <a:pt x="230696" y="44626"/>
                  </a:cubicBezTo>
                  <a:cubicBezTo>
                    <a:pt x="231372" y="48431"/>
                    <a:pt x="231723" y="52287"/>
                    <a:pt x="231743" y="56151"/>
                  </a:cubicBezTo>
                  <a:lnTo>
                    <a:pt x="231743" y="101204"/>
                  </a:lnTo>
                  <a:lnTo>
                    <a:pt x="218980" y="101204"/>
                  </a:lnTo>
                  <a:lnTo>
                    <a:pt x="218980" y="56627"/>
                  </a:lnTo>
                  <a:cubicBezTo>
                    <a:pt x="219130" y="52859"/>
                    <a:pt x="218647" y="49092"/>
                    <a:pt x="217551" y="45483"/>
                  </a:cubicBezTo>
                  <a:cubicBezTo>
                    <a:pt x="216701" y="42917"/>
                    <a:pt x="214983" y="40728"/>
                    <a:pt x="212693" y="39292"/>
                  </a:cubicBezTo>
                  <a:cubicBezTo>
                    <a:pt x="210079" y="37725"/>
                    <a:pt x="207073" y="36932"/>
                    <a:pt x="204026" y="37006"/>
                  </a:cubicBezTo>
                  <a:cubicBezTo>
                    <a:pt x="198987" y="36935"/>
                    <a:pt x="194100" y="38734"/>
                    <a:pt x="190310" y="42054"/>
                  </a:cubicBezTo>
                  <a:cubicBezTo>
                    <a:pt x="185847" y="47338"/>
                    <a:pt x="183778" y="54237"/>
                    <a:pt x="184595" y="61104"/>
                  </a:cubicBezTo>
                  <a:lnTo>
                    <a:pt x="184595" y="101109"/>
                  </a:lnTo>
                  <a:close/>
                  <a:moveTo>
                    <a:pt x="250508" y="101300"/>
                  </a:moveTo>
                  <a:lnTo>
                    <a:pt x="250508" y="49"/>
                  </a:lnTo>
                  <a:lnTo>
                    <a:pt x="262985" y="49"/>
                  </a:lnTo>
                  <a:lnTo>
                    <a:pt x="262985" y="57770"/>
                  </a:lnTo>
                  <a:lnTo>
                    <a:pt x="292322" y="27957"/>
                  </a:lnTo>
                  <a:lnTo>
                    <a:pt x="308420" y="27957"/>
                  </a:lnTo>
                  <a:lnTo>
                    <a:pt x="280416" y="55008"/>
                  </a:lnTo>
                  <a:lnTo>
                    <a:pt x="311277" y="101109"/>
                  </a:lnTo>
                  <a:lnTo>
                    <a:pt x="295942" y="101109"/>
                  </a:lnTo>
                  <a:lnTo>
                    <a:pt x="271748" y="63771"/>
                  </a:lnTo>
                  <a:lnTo>
                    <a:pt x="262985" y="72153"/>
                  </a:lnTo>
                  <a:lnTo>
                    <a:pt x="262985" y="1007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E0D55D89-94D1-4A94-A07F-B8ED4A9F1E73}"/>
                </a:ext>
              </a:extLst>
            </p:cNvPr>
            <p:cNvSpPr/>
            <p:nvPr/>
          </p:nvSpPr>
          <p:spPr>
            <a:xfrm>
              <a:off x="4812537" y="941819"/>
              <a:ext cx="264988" cy="104338"/>
            </a:xfrm>
            <a:custGeom>
              <a:avLst/>
              <a:gdLst>
                <a:gd name="connsiteX0" fmla="*/ 0 w 264988"/>
                <a:gd name="connsiteY0" fmla="*/ 102598 h 104338"/>
                <a:gd name="connsiteX1" fmla="*/ 0 w 264988"/>
                <a:gd name="connsiteY1" fmla="*/ 1443 h 104338"/>
                <a:gd name="connsiteX2" fmla="*/ 38100 w 264988"/>
                <a:gd name="connsiteY2" fmla="*/ 1443 h 104338"/>
                <a:gd name="connsiteX3" fmla="*/ 57150 w 264988"/>
                <a:gd name="connsiteY3" fmla="*/ 4491 h 104338"/>
                <a:gd name="connsiteX4" fmla="*/ 68199 w 264988"/>
                <a:gd name="connsiteY4" fmla="*/ 14016 h 104338"/>
                <a:gd name="connsiteX5" fmla="*/ 71438 w 264988"/>
                <a:gd name="connsiteY5" fmla="*/ 27827 h 104338"/>
                <a:gd name="connsiteX6" fmla="*/ 67913 w 264988"/>
                <a:gd name="connsiteY6" fmla="*/ 40019 h 104338"/>
                <a:gd name="connsiteX7" fmla="*/ 57340 w 264988"/>
                <a:gd name="connsiteY7" fmla="*/ 49544 h 104338"/>
                <a:gd name="connsiteX8" fmla="*/ 71438 w 264988"/>
                <a:gd name="connsiteY8" fmla="*/ 59069 h 104338"/>
                <a:gd name="connsiteX9" fmla="*/ 76390 w 264988"/>
                <a:gd name="connsiteY9" fmla="*/ 74404 h 104338"/>
                <a:gd name="connsiteX10" fmla="*/ 73342 w 264988"/>
                <a:gd name="connsiteY10" fmla="*/ 87644 h 104338"/>
                <a:gd name="connsiteX11" fmla="*/ 65913 w 264988"/>
                <a:gd name="connsiteY11" fmla="*/ 97169 h 104338"/>
                <a:gd name="connsiteX12" fmla="*/ 54864 w 264988"/>
                <a:gd name="connsiteY12" fmla="*/ 102122 h 104338"/>
                <a:gd name="connsiteX13" fmla="*/ 38576 w 264988"/>
                <a:gd name="connsiteY13" fmla="*/ 103836 h 104338"/>
                <a:gd name="connsiteX14" fmla="*/ 13144 w 264988"/>
                <a:gd name="connsiteY14" fmla="*/ 43924 h 104338"/>
                <a:gd name="connsiteX15" fmla="*/ 35052 w 264988"/>
                <a:gd name="connsiteY15" fmla="*/ 43924 h 104338"/>
                <a:gd name="connsiteX16" fmla="*/ 47815 w 264988"/>
                <a:gd name="connsiteY16" fmla="*/ 42781 h 104338"/>
                <a:gd name="connsiteX17" fmla="*/ 55721 w 264988"/>
                <a:gd name="connsiteY17" fmla="*/ 37352 h 104338"/>
                <a:gd name="connsiteX18" fmla="*/ 58293 w 264988"/>
                <a:gd name="connsiteY18" fmla="*/ 28494 h 104338"/>
                <a:gd name="connsiteX19" fmla="*/ 55912 w 264988"/>
                <a:gd name="connsiteY19" fmla="*/ 19635 h 104338"/>
                <a:gd name="connsiteX20" fmla="*/ 48958 w 264988"/>
                <a:gd name="connsiteY20" fmla="*/ 14397 h 104338"/>
                <a:gd name="connsiteX21" fmla="*/ 33528 w 264988"/>
                <a:gd name="connsiteY21" fmla="*/ 12968 h 104338"/>
                <a:gd name="connsiteX22" fmla="*/ 13144 w 264988"/>
                <a:gd name="connsiteY22" fmla="*/ 12968 h 104338"/>
                <a:gd name="connsiteX23" fmla="*/ 13144 w 264988"/>
                <a:gd name="connsiteY23" fmla="*/ 43924 h 104338"/>
                <a:gd name="connsiteX24" fmla="*/ 13144 w 264988"/>
                <a:gd name="connsiteY24" fmla="*/ 90692 h 104338"/>
                <a:gd name="connsiteX25" fmla="*/ 38386 w 264988"/>
                <a:gd name="connsiteY25" fmla="*/ 90692 h 104338"/>
                <a:gd name="connsiteX26" fmla="*/ 47911 w 264988"/>
                <a:gd name="connsiteY26" fmla="*/ 90692 h 104338"/>
                <a:gd name="connsiteX27" fmla="*/ 55626 w 264988"/>
                <a:gd name="connsiteY27" fmla="*/ 87930 h 104338"/>
                <a:gd name="connsiteX28" fmla="*/ 60769 w 264988"/>
                <a:gd name="connsiteY28" fmla="*/ 82310 h 104338"/>
                <a:gd name="connsiteX29" fmla="*/ 62770 w 264988"/>
                <a:gd name="connsiteY29" fmla="*/ 73737 h 104338"/>
                <a:gd name="connsiteX30" fmla="*/ 59912 w 264988"/>
                <a:gd name="connsiteY30" fmla="*/ 64212 h 104338"/>
                <a:gd name="connsiteX31" fmla="*/ 51244 w 264988"/>
                <a:gd name="connsiteY31" fmla="*/ 57545 h 104338"/>
                <a:gd name="connsiteX32" fmla="*/ 36766 w 264988"/>
                <a:gd name="connsiteY32" fmla="*/ 56402 h 104338"/>
                <a:gd name="connsiteX33" fmla="*/ 13144 w 264988"/>
                <a:gd name="connsiteY33" fmla="*/ 56402 h 104338"/>
                <a:gd name="connsiteX34" fmla="*/ 13144 w 264988"/>
                <a:gd name="connsiteY34" fmla="*/ 90692 h 104338"/>
                <a:gd name="connsiteX35" fmla="*/ 94583 w 264988"/>
                <a:gd name="connsiteY35" fmla="*/ 102598 h 104338"/>
                <a:gd name="connsiteX36" fmla="*/ 94583 w 264988"/>
                <a:gd name="connsiteY36" fmla="*/ 1443 h 104338"/>
                <a:gd name="connsiteX37" fmla="*/ 132683 w 264988"/>
                <a:gd name="connsiteY37" fmla="*/ 1443 h 104338"/>
                <a:gd name="connsiteX38" fmla="*/ 148019 w 264988"/>
                <a:gd name="connsiteY38" fmla="*/ 2395 h 104338"/>
                <a:gd name="connsiteX39" fmla="*/ 160592 w 264988"/>
                <a:gd name="connsiteY39" fmla="*/ 7158 h 104338"/>
                <a:gd name="connsiteX40" fmla="*/ 168688 w 264988"/>
                <a:gd name="connsiteY40" fmla="*/ 16683 h 104338"/>
                <a:gd name="connsiteX41" fmla="*/ 171736 w 264988"/>
                <a:gd name="connsiteY41" fmla="*/ 30494 h 104338"/>
                <a:gd name="connsiteX42" fmla="*/ 163544 w 264988"/>
                <a:gd name="connsiteY42" fmla="*/ 52401 h 104338"/>
                <a:gd name="connsiteX43" fmla="*/ 133826 w 264988"/>
                <a:gd name="connsiteY43" fmla="*/ 61260 h 104338"/>
                <a:gd name="connsiteX44" fmla="*/ 108394 w 264988"/>
                <a:gd name="connsiteY44" fmla="*/ 61260 h 104338"/>
                <a:gd name="connsiteX45" fmla="*/ 108394 w 264988"/>
                <a:gd name="connsiteY45" fmla="*/ 102408 h 104338"/>
                <a:gd name="connsiteX46" fmla="*/ 108394 w 264988"/>
                <a:gd name="connsiteY46" fmla="*/ 49544 h 104338"/>
                <a:gd name="connsiteX47" fmla="*/ 134493 w 264988"/>
                <a:gd name="connsiteY47" fmla="*/ 49544 h 104338"/>
                <a:gd name="connsiteX48" fmla="*/ 152971 w 264988"/>
                <a:gd name="connsiteY48" fmla="*/ 44686 h 104338"/>
                <a:gd name="connsiteX49" fmla="*/ 158401 w 264988"/>
                <a:gd name="connsiteY49" fmla="*/ 31065 h 104338"/>
                <a:gd name="connsiteX50" fmla="*/ 155162 w 264988"/>
                <a:gd name="connsiteY50" fmla="*/ 20207 h 104338"/>
                <a:gd name="connsiteX51" fmla="*/ 146494 w 264988"/>
                <a:gd name="connsiteY51" fmla="*/ 14301 h 104338"/>
                <a:gd name="connsiteX52" fmla="*/ 134017 w 264988"/>
                <a:gd name="connsiteY52" fmla="*/ 13349 h 104338"/>
                <a:gd name="connsiteX53" fmla="*/ 108394 w 264988"/>
                <a:gd name="connsiteY53" fmla="*/ 13349 h 104338"/>
                <a:gd name="connsiteX54" fmla="*/ 108394 w 264988"/>
                <a:gd name="connsiteY54" fmla="*/ 49544 h 104338"/>
                <a:gd name="connsiteX55" fmla="*/ 184594 w 264988"/>
                <a:gd name="connsiteY55" fmla="*/ 70118 h 104338"/>
                <a:gd name="connsiteX56" fmla="*/ 197263 w 264988"/>
                <a:gd name="connsiteY56" fmla="*/ 68975 h 104338"/>
                <a:gd name="connsiteX57" fmla="*/ 201454 w 264988"/>
                <a:gd name="connsiteY57" fmla="*/ 81453 h 104338"/>
                <a:gd name="connsiteX58" fmla="*/ 211550 w 264988"/>
                <a:gd name="connsiteY58" fmla="*/ 89358 h 104338"/>
                <a:gd name="connsiteX59" fmla="*/ 227076 w 264988"/>
                <a:gd name="connsiteY59" fmla="*/ 92311 h 104338"/>
                <a:gd name="connsiteX60" fmla="*/ 240601 w 264988"/>
                <a:gd name="connsiteY60" fmla="*/ 90025 h 104338"/>
                <a:gd name="connsiteX61" fmla="*/ 249364 w 264988"/>
                <a:gd name="connsiteY61" fmla="*/ 83834 h 104338"/>
                <a:gd name="connsiteX62" fmla="*/ 252222 w 264988"/>
                <a:gd name="connsiteY62" fmla="*/ 75166 h 104338"/>
                <a:gd name="connsiteX63" fmla="*/ 249460 w 264988"/>
                <a:gd name="connsiteY63" fmla="*/ 66784 h 104338"/>
                <a:gd name="connsiteX64" fmla="*/ 239935 w 264988"/>
                <a:gd name="connsiteY64" fmla="*/ 60879 h 104338"/>
                <a:gd name="connsiteX65" fmla="*/ 222694 w 264988"/>
                <a:gd name="connsiteY65" fmla="*/ 56402 h 104338"/>
                <a:gd name="connsiteX66" fmla="*/ 203644 w 264988"/>
                <a:gd name="connsiteY66" fmla="*/ 50115 h 104338"/>
                <a:gd name="connsiteX67" fmla="*/ 192881 w 264988"/>
                <a:gd name="connsiteY67" fmla="*/ 40590 h 104338"/>
                <a:gd name="connsiteX68" fmla="*/ 188404 w 264988"/>
                <a:gd name="connsiteY68" fmla="*/ 27827 h 104338"/>
                <a:gd name="connsiteX69" fmla="*/ 192691 w 264988"/>
                <a:gd name="connsiteY69" fmla="*/ 13539 h 104338"/>
                <a:gd name="connsiteX70" fmla="*/ 205454 w 264988"/>
                <a:gd name="connsiteY70" fmla="*/ 3443 h 104338"/>
                <a:gd name="connsiteX71" fmla="*/ 224504 w 264988"/>
                <a:gd name="connsiteY71" fmla="*/ 14 h 104338"/>
                <a:gd name="connsiteX72" fmla="*/ 244316 w 264988"/>
                <a:gd name="connsiteY72" fmla="*/ 3633 h 104338"/>
                <a:gd name="connsiteX73" fmla="*/ 257556 w 264988"/>
                <a:gd name="connsiteY73" fmla="*/ 14301 h 104338"/>
                <a:gd name="connsiteX74" fmla="*/ 262509 w 264988"/>
                <a:gd name="connsiteY74" fmla="*/ 30208 h 104338"/>
                <a:gd name="connsiteX75" fmla="*/ 249650 w 264988"/>
                <a:gd name="connsiteY75" fmla="*/ 31161 h 104338"/>
                <a:gd name="connsiteX76" fmla="*/ 241744 w 264988"/>
                <a:gd name="connsiteY76" fmla="*/ 16397 h 104338"/>
                <a:gd name="connsiteX77" fmla="*/ 224123 w 264988"/>
                <a:gd name="connsiteY77" fmla="*/ 11539 h 104338"/>
                <a:gd name="connsiteX78" fmla="*/ 206407 w 264988"/>
                <a:gd name="connsiteY78" fmla="*/ 15921 h 104338"/>
                <a:gd name="connsiteX79" fmla="*/ 200882 w 264988"/>
                <a:gd name="connsiteY79" fmla="*/ 26684 h 104338"/>
                <a:gd name="connsiteX80" fmla="*/ 204788 w 264988"/>
                <a:gd name="connsiteY80" fmla="*/ 35637 h 104338"/>
                <a:gd name="connsiteX81" fmla="*/ 224981 w 264988"/>
                <a:gd name="connsiteY81" fmla="*/ 42876 h 104338"/>
                <a:gd name="connsiteX82" fmla="*/ 247460 w 264988"/>
                <a:gd name="connsiteY82" fmla="*/ 49353 h 104338"/>
                <a:gd name="connsiteX83" fmla="*/ 260795 w 264988"/>
                <a:gd name="connsiteY83" fmla="*/ 59640 h 104338"/>
                <a:gd name="connsiteX84" fmla="*/ 264986 w 264988"/>
                <a:gd name="connsiteY84" fmla="*/ 74023 h 104338"/>
                <a:gd name="connsiteX85" fmla="*/ 260318 w 264988"/>
                <a:gd name="connsiteY85" fmla="*/ 89263 h 104338"/>
                <a:gd name="connsiteX86" fmla="*/ 247079 w 264988"/>
                <a:gd name="connsiteY86" fmla="*/ 100407 h 104338"/>
                <a:gd name="connsiteX87" fmla="*/ 228029 w 264988"/>
                <a:gd name="connsiteY87" fmla="*/ 104313 h 104338"/>
                <a:gd name="connsiteX88" fmla="*/ 204978 w 264988"/>
                <a:gd name="connsiteY88" fmla="*/ 100312 h 104338"/>
                <a:gd name="connsiteX89" fmla="*/ 190405 w 264988"/>
                <a:gd name="connsiteY89" fmla="*/ 88311 h 104338"/>
                <a:gd name="connsiteX90" fmla="*/ 184595 w 264988"/>
                <a:gd name="connsiteY90" fmla="*/ 70118 h 10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64988" h="104338">
                  <a:moveTo>
                    <a:pt x="0" y="102598"/>
                  </a:moveTo>
                  <a:lnTo>
                    <a:pt x="0" y="1443"/>
                  </a:lnTo>
                  <a:lnTo>
                    <a:pt x="38100" y="1443"/>
                  </a:lnTo>
                  <a:cubicBezTo>
                    <a:pt x="44591" y="1148"/>
                    <a:pt x="51074" y="2186"/>
                    <a:pt x="57150" y="4491"/>
                  </a:cubicBezTo>
                  <a:cubicBezTo>
                    <a:pt x="61719" y="6464"/>
                    <a:pt x="65574" y="9788"/>
                    <a:pt x="68199" y="14016"/>
                  </a:cubicBezTo>
                  <a:cubicBezTo>
                    <a:pt x="70547" y="18227"/>
                    <a:pt x="71669" y="23011"/>
                    <a:pt x="71438" y="27827"/>
                  </a:cubicBezTo>
                  <a:cubicBezTo>
                    <a:pt x="71448" y="32144"/>
                    <a:pt x="70225" y="36373"/>
                    <a:pt x="67913" y="40019"/>
                  </a:cubicBezTo>
                  <a:cubicBezTo>
                    <a:pt x="65371" y="44139"/>
                    <a:pt x="61702" y="47444"/>
                    <a:pt x="57340" y="49544"/>
                  </a:cubicBezTo>
                  <a:cubicBezTo>
                    <a:pt x="62947" y="51108"/>
                    <a:pt x="67895" y="54450"/>
                    <a:pt x="71438" y="59069"/>
                  </a:cubicBezTo>
                  <a:cubicBezTo>
                    <a:pt x="74733" y="63496"/>
                    <a:pt x="76474" y="68886"/>
                    <a:pt x="76390" y="74404"/>
                  </a:cubicBezTo>
                  <a:cubicBezTo>
                    <a:pt x="76410" y="78994"/>
                    <a:pt x="75367" y="83525"/>
                    <a:pt x="73342" y="87644"/>
                  </a:cubicBezTo>
                  <a:cubicBezTo>
                    <a:pt x="71673" y="91374"/>
                    <a:pt x="69124" y="94642"/>
                    <a:pt x="65913" y="97169"/>
                  </a:cubicBezTo>
                  <a:cubicBezTo>
                    <a:pt x="62589" y="99527"/>
                    <a:pt x="58836" y="101210"/>
                    <a:pt x="54864" y="102122"/>
                  </a:cubicBezTo>
                  <a:cubicBezTo>
                    <a:pt x="49526" y="103361"/>
                    <a:pt x="44055" y="103937"/>
                    <a:pt x="38576" y="103836"/>
                  </a:cubicBezTo>
                  <a:close/>
                  <a:moveTo>
                    <a:pt x="13144" y="43924"/>
                  </a:moveTo>
                  <a:lnTo>
                    <a:pt x="35052" y="43924"/>
                  </a:lnTo>
                  <a:cubicBezTo>
                    <a:pt x="39338" y="44090"/>
                    <a:pt x="43627" y="43706"/>
                    <a:pt x="47815" y="42781"/>
                  </a:cubicBezTo>
                  <a:cubicBezTo>
                    <a:pt x="51004" y="41951"/>
                    <a:pt x="53802" y="40030"/>
                    <a:pt x="55721" y="37352"/>
                  </a:cubicBezTo>
                  <a:cubicBezTo>
                    <a:pt x="57503" y="34750"/>
                    <a:pt x="58404" y="31645"/>
                    <a:pt x="58293" y="28494"/>
                  </a:cubicBezTo>
                  <a:cubicBezTo>
                    <a:pt x="58318" y="25380"/>
                    <a:pt x="57495" y="22317"/>
                    <a:pt x="55912" y="19635"/>
                  </a:cubicBezTo>
                  <a:cubicBezTo>
                    <a:pt x="54298" y="17111"/>
                    <a:pt x="51830" y="15252"/>
                    <a:pt x="48958" y="14397"/>
                  </a:cubicBezTo>
                  <a:cubicBezTo>
                    <a:pt x="43904" y="13222"/>
                    <a:pt x="38712" y="12741"/>
                    <a:pt x="33528" y="12968"/>
                  </a:cubicBezTo>
                  <a:lnTo>
                    <a:pt x="13144" y="12968"/>
                  </a:lnTo>
                  <a:lnTo>
                    <a:pt x="13144" y="43924"/>
                  </a:lnTo>
                  <a:close/>
                  <a:moveTo>
                    <a:pt x="13144" y="90692"/>
                  </a:moveTo>
                  <a:lnTo>
                    <a:pt x="38386" y="90692"/>
                  </a:lnTo>
                  <a:cubicBezTo>
                    <a:pt x="41556" y="90935"/>
                    <a:pt x="44740" y="90935"/>
                    <a:pt x="47911" y="90692"/>
                  </a:cubicBezTo>
                  <a:cubicBezTo>
                    <a:pt x="50632" y="90258"/>
                    <a:pt x="53248" y="89321"/>
                    <a:pt x="55626" y="87930"/>
                  </a:cubicBezTo>
                  <a:cubicBezTo>
                    <a:pt x="57783" y="86516"/>
                    <a:pt x="59552" y="84584"/>
                    <a:pt x="60769" y="82310"/>
                  </a:cubicBezTo>
                  <a:cubicBezTo>
                    <a:pt x="62143" y="79665"/>
                    <a:pt x="62831" y="76717"/>
                    <a:pt x="62770" y="73737"/>
                  </a:cubicBezTo>
                  <a:cubicBezTo>
                    <a:pt x="62791" y="70348"/>
                    <a:pt x="61795" y="67030"/>
                    <a:pt x="59912" y="64212"/>
                  </a:cubicBezTo>
                  <a:cubicBezTo>
                    <a:pt x="57896" y="61041"/>
                    <a:pt x="54827" y="58681"/>
                    <a:pt x="51244" y="57545"/>
                  </a:cubicBezTo>
                  <a:cubicBezTo>
                    <a:pt x="46493" y="56503"/>
                    <a:pt x="41622" y="56119"/>
                    <a:pt x="36766" y="56402"/>
                  </a:cubicBezTo>
                  <a:lnTo>
                    <a:pt x="13144" y="56402"/>
                  </a:lnTo>
                  <a:lnTo>
                    <a:pt x="13144" y="90692"/>
                  </a:lnTo>
                  <a:close/>
                  <a:moveTo>
                    <a:pt x="94583" y="102598"/>
                  </a:moveTo>
                  <a:lnTo>
                    <a:pt x="94583" y="1443"/>
                  </a:lnTo>
                  <a:lnTo>
                    <a:pt x="132683" y="1443"/>
                  </a:lnTo>
                  <a:cubicBezTo>
                    <a:pt x="137813" y="1320"/>
                    <a:pt x="142943" y="1639"/>
                    <a:pt x="148019" y="2395"/>
                  </a:cubicBezTo>
                  <a:cubicBezTo>
                    <a:pt x="152512" y="3027"/>
                    <a:pt x="156807" y="4654"/>
                    <a:pt x="160592" y="7158"/>
                  </a:cubicBezTo>
                  <a:cubicBezTo>
                    <a:pt x="164055" y="9594"/>
                    <a:pt x="166841" y="12872"/>
                    <a:pt x="168688" y="16683"/>
                  </a:cubicBezTo>
                  <a:cubicBezTo>
                    <a:pt x="170737" y="20996"/>
                    <a:pt x="171779" y="25719"/>
                    <a:pt x="171736" y="30494"/>
                  </a:cubicBezTo>
                  <a:cubicBezTo>
                    <a:pt x="171905" y="38575"/>
                    <a:pt x="168974" y="46414"/>
                    <a:pt x="163544" y="52401"/>
                  </a:cubicBezTo>
                  <a:cubicBezTo>
                    <a:pt x="155242" y="59249"/>
                    <a:pt x="144522" y="62445"/>
                    <a:pt x="133826" y="61260"/>
                  </a:cubicBezTo>
                  <a:lnTo>
                    <a:pt x="108394" y="61260"/>
                  </a:lnTo>
                  <a:lnTo>
                    <a:pt x="108394" y="102408"/>
                  </a:lnTo>
                  <a:close/>
                  <a:moveTo>
                    <a:pt x="108394" y="49544"/>
                  </a:moveTo>
                  <a:lnTo>
                    <a:pt x="134493" y="49544"/>
                  </a:lnTo>
                  <a:cubicBezTo>
                    <a:pt x="141034" y="50166"/>
                    <a:pt x="147582" y="48444"/>
                    <a:pt x="152971" y="44686"/>
                  </a:cubicBezTo>
                  <a:cubicBezTo>
                    <a:pt x="156718" y="41180"/>
                    <a:pt x="158708" y="36187"/>
                    <a:pt x="158401" y="31065"/>
                  </a:cubicBezTo>
                  <a:cubicBezTo>
                    <a:pt x="158511" y="27193"/>
                    <a:pt x="157376" y="23386"/>
                    <a:pt x="155162" y="20207"/>
                  </a:cubicBezTo>
                  <a:cubicBezTo>
                    <a:pt x="153075" y="17263"/>
                    <a:pt x="149998" y="15167"/>
                    <a:pt x="146494" y="14301"/>
                  </a:cubicBezTo>
                  <a:cubicBezTo>
                    <a:pt x="142388" y="13489"/>
                    <a:pt x="138199" y="13170"/>
                    <a:pt x="134017" y="13349"/>
                  </a:cubicBezTo>
                  <a:lnTo>
                    <a:pt x="108394" y="13349"/>
                  </a:lnTo>
                  <a:lnTo>
                    <a:pt x="108394" y="49544"/>
                  </a:lnTo>
                  <a:close/>
                  <a:moveTo>
                    <a:pt x="184594" y="70118"/>
                  </a:moveTo>
                  <a:lnTo>
                    <a:pt x="197263" y="68975"/>
                  </a:lnTo>
                  <a:cubicBezTo>
                    <a:pt x="197634" y="73411"/>
                    <a:pt x="199072" y="77692"/>
                    <a:pt x="201454" y="81453"/>
                  </a:cubicBezTo>
                  <a:cubicBezTo>
                    <a:pt x="203992" y="85001"/>
                    <a:pt x="207497" y="87745"/>
                    <a:pt x="211550" y="89358"/>
                  </a:cubicBezTo>
                  <a:cubicBezTo>
                    <a:pt x="216469" y="91396"/>
                    <a:pt x="221753" y="92401"/>
                    <a:pt x="227076" y="92311"/>
                  </a:cubicBezTo>
                  <a:cubicBezTo>
                    <a:pt x="231688" y="92400"/>
                    <a:pt x="236275" y="91625"/>
                    <a:pt x="240601" y="90025"/>
                  </a:cubicBezTo>
                  <a:cubicBezTo>
                    <a:pt x="244055" y="88844"/>
                    <a:pt x="247097" y="86695"/>
                    <a:pt x="249364" y="83834"/>
                  </a:cubicBezTo>
                  <a:cubicBezTo>
                    <a:pt x="251220" y="81325"/>
                    <a:pt x="252222" y="78287"/>
                    <a:pt x="252222" y="75166"/>
                  </a:cubicBezTo>
                  <a:cubicBezTo>
                    <a:pt x="252319" y="72134"/>
                    <a:pt x="251340" y="69165"/>
                    <a:pt x="249460" y="66784"/>
                  </a:cubicBezTo>
                  <a:cubicBezTo>
                    <a:pt x="246906" y="63956"/>
                    <a:pt x="243603" y="61909"/>
                    <a:pt x="239935" y="60879"/>
                  </a:cubicBezTo>
                  <a:cubicBezTo>
                    <a:pt x="234269" y="59091"/>
                    <a:pt x="228514" y="57597"/>
                    <a:pt x="222694" y="56402"/>
                  </a:cubicBezTo>
                  <a:cubicBezTo>
                    <a:pt x="216157" y="54925"/>
                    <a:pt x="209777" y="52820"/>
                    <a:pt x="203644" y="50115"/>
                  </a:cubicBezTo>
                  <a:cubicBezTo>
                    <a:pt x="199304" y="47909"/>
                    <a:pt x="195599" y="44631"/>
                    <a:pt x="192881" y="40590"/>
                  </a:cubicBezTo>
                  <a:cubicBezTo>
                    <a:pt x="190162" y="36871"/>
                    <a:pt x="188604" y="32430"/>
                    <a:pt x="188404" y="27827"/>
                  </a:cubicBezTo>
                  <a:cubicBezTo>
                    <a:pt x="188413" y="22749"/>
                    <a:pt x="189902" y="17784"/>
                    <a:pt x="192691" y="13539"/>
                  </a:cubicBezTo>
                  <a:cubicBezTo>
                    <a:pt x="195822" y="8956"/>
                    <a:pt x="200273" y="5435"/>
                    <a:pt x="205454" y="3443"/>
                  </a:cubicBezTo>
                  <a:cubicBezTo>
                    <a:pt x="211507" y="1024"/>
                    <a:pt x="217988" y="-143"/>
                    <a:pt x="224504" y="14"/>
                  </a:cubicBezTo>
                  <a:cubicBezTo>
                    <a:pt x="231286" y="-144"/>
                    <a:pt x="238028" y="1088"/>
                    <a:pt x="244316" y="3633"/>
                  </a:cubicBezTo>
                  <a:cubicBezTo>
                    <a:pt x="249710" y="5764"/>
                    <a:pt x="254327" y="9484"/>
                    <a:pt x="257556" y="14301"/>
                  </a:cubicBezTo>
                  <a:cubicBezTo>
                    <a:pt x="260612" y="19060"/>
                    <a:pt x="262323" y="24556"/>
                    <a:pt x="262509" y="30208"/>
                  </a:cubicBezTo>
                  <a:lnTo>
                    <a:pt x="249650" y="31161"/>
                  </a:lnTo>
                  <a:cubicBezTo>
                    <a:pt x="249240" y="25338"/>
                    <a:pt x="246364" y="19967"/>
                    <a:pt x="241744" y="16397"/>
                  </a:cubicBezTo>
                  <a:cubicBezTo>
                    <a:pt x="236609" y="12789"/>
                    <a:pt x="230382" y="11073"/>
                    <a:pt x="224123" y="11539"/>
                  </a:cubicBezTo>
                  <a:cubicBezTo>
                    <a:pt x="217898" y="11024"/>
                    <a:pt x="211675" y="12563"/>
                    <a:pt x="206407" y="15921"/>
                  </a:cubicBezTo>
                  <a:cubicBezTo>
                    <a:pt x="202997" y="18459"/>
                    <a:pt x="200956" y="22434"/>
                    <a:pt x="200882" y="26684"/>
                  </a:cubicBezTo>
                  <a:cubicBezTo>
                    <a:pt x="200792" y="30100"/>
                    <a:pt x="202223" y="33379"/>
                    <a:pt x="204788" y="35637"/>
                  </a:cubicBezTo>
                  <a:cubicBezTo>
                    <a:pt x="210963" y="39383"/>
                    <a:pt x="217831" y="41846"/>
                    <a:pt x="224981" y="42876"/>
                  </a:cubicBezTo>
                  <a:cubicBezTo>
                    <a:pt x="232654" y="44351"/>
                    <a:pt x="240178" y="46519"/>
                    <a:pt x="247460" y="49353"/>
                  </a:cubicBezTo>
                  <a:cubicBezTo>
                    <a:pt x="252772" y="51480"/>
                    <a:pt x="257389" y="55041"/>
                    <a:pt x="260795" y="59640"/>
                  </a:cubicBezTo>
                  <a:cubicBezTo>
                    <a:pt x="263599" y="63908"/>
                    <a:pt x="265058" y="68918"/>
                    <a:pt x="264986" y="74023"/>
                  </a:cubicBezTo>
                  <a:cubicBezTo>
                    <a:pt x="264950" y="79450"/>
                    <a:pt x="263328" y="84747"/>
                    <a:pt x="260318" y="89263"/>
                  </a:cubicBezTo>
                  <a:cubicBezTo>
                    <a:pt x="257066" y="94172"/>
                    <a:pt x="252470" y="98041"/>
                    <a:pt x="247079" y="100407"/>
                  </a:cubicBezTo>
                  <a:cubicBezTo>
                    <a:pt x="241065" y="103006"/>
                    <a:pt x="234580" y="104335"/>
                    <a:pt x="228029" y="104313"/>
                  </a:cubicBezTo>
                  <a:cubicBezTo>
                    <a:pt x="220154" y="104545"/>
                    <a:pt x="212314" y="103185"/>
                    <a:pt x="204978" y="100312"/>
                  </a:cubicBezTo>
                  <a:cubicBezTo>
                    <a:pt x="199036" y="97848"/>
                    <a:pt x="193963" y="93670"/>
                    <a:pt x="190405" y="88311"/>
                  </a:cubicBezTo>
                  <a:cubicBezTo>
                    <a:pt x="186817" y="82903"/>
                    <a:pt x="184805" y="76604"/>
                    <a:pt x="184595" y="70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C3C8C462-CABC-4FF9-A196-0DA61AE14573}"/>
                </a:ext>
              </a:extLst>
            </p:cNvPr>
            <p:cNvSpPr/>
            <p:nvPr/>
          </p:nvSpPr>
          <p:spPr>
            <a:xfrm>
              <a:off x="4446082" y="1105384"/>
              <a:ext cx="31556" cy="39453"/>
            </a:xfrm>
            <a:custGeom>
              <a:avLst/>
              <a:gdLst>
                <a:gd name="connsiteX0" fmla="*/ 31556 w 31556"/>
                <a:gd name="connsiteY0" fmla="*/ 37331 h 39453"/>
                <a:gd name="connsiteX1" fmla="*/ 19745 w 31556"/>
                <a:gd name="connsiteY1" fmla="*/ 39427 h 39453"/>
                <a:gd name="connsiteX2" fmla="*/ 5362 w 31556"/>
                <a:gd name="connsiteY2" fmla="*/ 34283 h 39453"/>
                <a:gd name="connsiteX3" fmla="*/ 28 w 31556"/>
                <a:gd name="connsiteY3" fmla="*/ 19996 h 39453"/>
                <a:gd name="connsiteX4" fmla="*/ 18109 w 31556"/>
                <a:gd name="connsiteY4" fmla="*/ 23 h 39453"/>
                <a:gd name="connsiteX5" fmla="*/ 20888 w 31556"/>
                <a:gd name="connsiteY5" fmla="*/ 88 h 39453"/>
                <a:gd name="connsiteX6" fmla="*/ 30413 w 31556"/>
                <a:gd name="connsiteY6" fmla="*/ 1898 h 39453"/>
                <a:gd name="connsiteX7" fmla="*/ 29270 w 31556"/>
                <a:gd name="connsiteY7" fmla="*/ 5899 h 39453"/>
                <a:gd name="connsiteX8" fmla="*/ 20698 w 31556"/>
                <a:gd name="connsiteY8" fmla="*/ 4279 h 39453"/>
                <a:gd name="connsiteX9" fmla="*/ 5267 w 31556"/>
                <a:gd name="connsiteY9" fmla="*/ 17532 h 39453"/>
                <a:gd name="connsiteX10" fmla="*/ 5267 w 31556"/>
                <a:gd name="connsiteY10" fmla="*/ 19710 h 39453"/>
                <a:gd name="connsiteX11" fmla="*/ 17509 w 31556"/>
                <a:gd name="connsiteY11" fmla="*/ 35615 h 39453"/>
                <a:gd name="connsiteX12" fmla="*/ 20126 w 31556"/>
                <a:gd name="connsiteY12" fmla="*/ 35712 h 39453"/>
                <a:gd name="connsiteX13" fmla="*/ 26698 w 31556"/>
                <a:gd name="connsiteY13" fmla="*/ 34664 h 39453"/>
                <a:gd name="connsiteX14" fmla="*/ 26698 w 31556"/>
                <a:gd name="connsiteY14" fmla="*/ 22758 h 39453"/>
                <a:gd name="connsiteX15" fmla="*/ 18888 w 31556"/>
                <a:gd name="connsiteY15" fmla="*/ 22758 h 39453"/>
                <a:gd name="connsiteX16" fmla="*/ 18888 w 31556"/>
                <a:gd name="connsiteY16" fmla="*/ 18757 h 39453"/>
                <a:gd name="connsiteX17" fmla="*/ 31556 w 31556"/>
                <a:gd name="connsiteY17" fmla="*/ 18757 h 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6" h="39453">
                  <a:moveTo>
                    <a:pt x="31556" y="37331"/>
                  </a:moveTo>
                  <a:cubicBezTo>
                    <a:pt x="27762" y="38677"/>
                    <a:pt x="23771" y="39385"/>
                    <a:pt x="19745" y="39427"/>
                  </a:cubicBezTo>
                  <a:cubicBezTo>
                    <a:pt x="14456" y="39704"/>
                    <a:pt x="9276" y="37851"/>
                    <a:pt x="5362" y="34283"/>
                  </a:cubicBezTo>
                  <a:cubicBezTo>
                    <a:pt x="1672" y="30471"/>
                    <a:pt x="-261" y="25293"/>
                    <a:pt x="28" y="19996"/>
                  </a:cubicBezTo>
                  <a:cubicBezTo>
                    <a:pt x="-494" y="9488"/>
                    <a:pt x="7601" y="546"/>
                    <a:pt x="18109" y="23"/>
                  </a:cubicBezTo>
                  <a:cubicBezTo>
                    <a:pt x="19036" y="-23"/>
                    <a:pt x="19965" y="-1"/>
                    <a:pt x="20888" y="88"/>
                  </a:cubicBezTo>
                  <a:cubicBezTo>
                    <a:pt x="24157" y="-8"/>
                    <a:pt x="27408" y="609"/>
                    <a:pt x="30413" y="1898"/>
                  </a:cubicBezTo>
                  <a:lnTo>
                    <a:pt x="29270" y="5899"/>
                  </a:lnTo>
                  <a:cubicBezTo>
                    <a:pt x="26555" y="4774"/>
                    <a:pt x="23636" y="4223"/>
                    <a:pt x="20698" y="4279"/>
                  </a:cubicBezTo>
                  <a:cubicBezTo>
                    <a:pt x="12777" y="3678"/>
                    <a:pt x="5869" y="9611"/>
                    <a:pt x="5267" y="17532"/>
                  </a:cubicBezTo>
                  <a:cubicBezTo>
                    <a:pt x="5212" y="18257"/>
                    <a:pt x="5212" y="18985"/>
                    <a:pt x="5267" y="19710"/>
                  </a:cubicBezTo>
                  <a:cubicBezTo>
                    <a:pt x="4256" y="27483"/>
                    <a:pt x="9737" y="34604"/>
                    <a:pt x="17509" y="35615"/>
                  </a:cubicBezTo>
                  <a:cubicBezTo>
                    <a:pt x="18377" y="35728"/>
                    <a:pt x="19253" y="35760"/>
                    <a:pt x="20126" y="35712"/>
                  </a:cubicBezTo>
                  <a:cubicBezTo>
                    <a:pt x="22366" y="35830"/>
                    <a:pt x="24606" y="35473"/>
                    <a:pt x="26698" y="34664"/>
                  </a:cubicBezTo>
                  <a:lnTo>
                    <a:pt x="26698" y="22758"/>
                  </a:lnTo>
                  <a:lnTo>
                    <a:pt x="18888" y="22758"/>
                  </a:lnTo>
                  <a:lnTo>
                    <a:pt x="18888" y="18757"/>
                  </a:lnTo>
                  <a:lnTo>
                    <a:pt x="31556" y="18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94741AAD-76B9-4246-B8E2-FB83CB4F8680}"/>
                </a:ext>
              </a:extLst>
            </p:cNvPr>
            <p:cNvSpPr/>
            <p:nvPr/>
          </p:nvSpPr>
          <p:spPr>
            <a:xfrm>
              <a:off x="4485163" y="1116065"/>
              <a:ext cx="13430" cy="28364"/>
            </a:xfrm>
            <a:custGeom>
              <a:avLst/>
              <a:gdLst>
                <a:gd name="connsiteX0" fmla="*/ 0 w 13430"/>
                <a:gd name="connsiteY0" fmla="*/ 9314 h 28364"/>
                <a:gd name="connsiteX1" fmla="*/ 0 w 13430"/>
                <a:gd name="connsiteY1" fmla="*/ 647 h 28364"/>
                <a:gd name="connsiteX2" fmla="*/ 4381 w 13430"/>
                <a:gd name="connsiteY2" fmla="*/ 647 h 28364"/>
                <a:gd name="connsiteX3" fmla="*/ 4381 w 13430"/>
                <a:gd name="connsiteY3" fmla="*/ 6076 h 28364"/>
                <a:gd name="connsiteX4" fmla="*/ 4381 w 13430"/>
                <a:gd name="connsiteY4" fmla="*/ 6076 h 28364"/>
                <a:gd name="connsiteX5" fmla="*/ 12001 w 13430"/>
                <a:gd name="connsiteY5" fmla="*/ 75 h 28364"/>
                <a:gd name="connsiteX6" fmla="*/ 13430 w 13430"/>
                <a:gd name="connsiteY6" fmla="*/ 75 h 28364"/>
                <a:gd name="connsiteX7" fmla="*/ 13430 w 13430"/>
                <a:gd name="connsiteY7" fmla="*/ 4742 h 28364"/>
                <a:gd name="connsiteX8" fmla="*/ 11716 w 13430"/>
                <a:gd name="connsiteY8" fmla="*/ 4742 h 28364"/>
                <a:gd name="connsiteX9" fmla="*/ 4953 w 13430"/>
                <a:gd name="connsiteY9" fmla="*/ 11219 h 28364"/>
                <a:gd name="connsiteX10" fmla="*/ 4953 w 13430"/>
                <a:gd name="connsiteY10" fmla="*/ 13601 h 28364"/>
                <a:gd name="connsiteX11" fmla="*/ 4953 w 13430"/>
                <a:gd name="connsiteY11" fmla="*/ 28364 h 28364"/>
                <a:gd name="connsiteX12" fmla="*/ 0 w 13430"/>
                <a:gd name="connsiteY12" fmla="*/ 28364 h 2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" h="28364">
                  <a:moveTo>
                    <a:pt x="0" y="9314"/>
                  </a:moveTo>
                  <a:cubicBezTo>
                    <a:pt x="0" y="6076"/>
                    <a:pt x="0" y="3218"/>
                    <a:pt x="0" y="647"/>
                  </a:cubicBezTo>
                  <a:lnTo>
                    <a:pt x="4381" y="647"/>
                  </a:lnTo>
                  <a:lnTo>
                    <a:pt x="4381" y="6076"/>
                  </a:lnTo>
                  <a:lnTo>
                    <a:pt x="4381" y="6076"/>
                  </a:lnTo>
                  <a:cubicBezTo>
                    <a:pt x="5337" y="2625"/>
                    <a:pt x="8423" y="195"/>
                    <a:pt x="12001" y="75"/>
                  </a:cubicBezTo>
                  <a:cubicBezTo>
                    <a:pt x="12472" y="-25"/>
                    <a:pt x="12959" y="-25"/>
                    <a:pt x="13430" y="75"/>
                  </a:cubicBezTo>
                  <a:lnTo>
                    <a:pt x="13430" y="4742"/>
                  </a:lnTo>
                  <a:lnTo>
                    <a:pt x="11716" y="4742"/>
                  </a:lnTo>
                  <a:cubicBezTo>
                    <a:pt x="8163" y="4917"/>
                    <a:pt x="5281" y="7678"/>
                    <a:pt x="4953" y="11219"/>
                  </a:cubicBezTo>
                  <a:cubicBezTo>
                    <a:pt x="4898" y="12012"/>
                    <a:pt x="4898" y="12808"/>
                    <a:pt x="4953" y="13601"/>
                  </a:cubicBezTo>
                  <a:lnTo>
                    <a:pt x="4953" y="28364"/>
                  </a:lnTo>
                  <a:lnTo>
                    <a:pt x="0" y="28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6E21923B-26AA-499C-B620-C887FC929FA8}"/>
                </a:ext>
              </a:extLst>
            </p:cNvPr>
            <p:cNvSpPr/>
            <p:nvPr/>
          </p:nvSpPr>
          <p:spPr>
            <a:xfrm>
              <a:off x="4503451" y="1116712"/>
              <a:ext cx="23526" cy="28307"/>
            </a:xfrm>
            <a:custGeom>
              <a:avLst/>
              <a:gdLst>
                <a:gd name="connsiteX0" fmla="*/ 23527 w 23526"/>
                <a:gd name="connsiteY0" fmla="*/ 20098 h 28307"/>
                <a:gd name="connsiteX1" fmla="*/ 23527 w 23526"/>
                <a:gd name="connsiteY1" fmla="*/ 27718 h 28307"/>
                <a:gd name="connsiteX2" fmla="*/ 19050 w 23526"/>
                <a:gd name="connsiteY2" fmla="*/ 27718 h 28307"/>
                <a:gd name="connsiteX3" fmla="*/ 19050 w 23526"/>
                <a:gd name="connsiteY3" fmla="*/ 23146 h 28307"/>
                <a:gd name="connsiteX4" fmla="*/ 19050 w 23526"/>
                <a:gd name="connsiteY4" fmla="*/ 23146 h 28307"/>
                <a:gd name="connsiteX5" fmla="*/ 9525 w 23526"/>
                <a:gd name="connsiteY5" fmla="*/ 28289 h 28307"/>
                <a:gd name="connsiteX6" fmla="*/ 0 w 23526"/>
                <a:gd name="connsiteY6" fmla="*/ 16192 h 28307"/>
                <a:gd name="connsiteX7" fmla="*/ 0 w 23526"/>
                <a:gd name="connsiteY7" fmla="*/ 0 h 28307"/>
                <a:gd name="connsiteX8" fmla="*/ 5048 w 23526"/>
                <a:gd name="connsiteY8" fmla="*/ 0 h 28307"/>
                <a:gd name="connsiteX9" fmla="*/ 5048 w 23526"/>
                <a:gd name="connsiteY9" fmla="*/ 15335 h 28307"/>
                <a:gd name="connsiteX10" fmla="*/ 11240 w 23526"/>
                <a:gd name="connsiteY10" fmla="*/ 24098 h 28307"/>
                <a:gd name="connsiteX11" fmla="*/ 17812 w 23526"/>
                <a:gd name="connsiteY11" fmla="*/ 19526 h 28307"/>
                <a:gd name="connsiteX12" fmla="*/ 17812 w 23526"/>
                <a:gd name="connsiteY12" fmla="*/ 16954 h 28307"/>
                <a:gd name="connsiteX13" fmla="*/ 17812 w 23526"/>
                <a:gd name="connsiteY13" fmla="*/ 0 h 28307"/>
                <a:gd name="connsiteX14" fmla="*/ 22860 w 23526"/>
                <a:gd name="connsiteY14" fmla="*/ 0 h 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26" h="28307">
                  <a:moveTo>
                    <a:pt x="23527" y="20098"/>
                  </a:moveTo>
                  <a:cubicBezTo>
                    <a:pt x="23527" y="22955"/>
                    <a:pt x="23527" y="25527"/>
                    <a:pt x="23527" y="27718"/>
                  </a:cubicBezTo>
                  <a:lnTo>
                    <a:pt x="19050" y="27718"/>
                  </a:lnTo>
                  <a:lnTo>
                    <a:pt x="19050" y="23146"/>
                  </a:lnTo>
                  <a:lnTo>
                    <a:pt x="19050" y="23146"/>
                  </a:lnTo>
                  <a:cubicBezTo>
                    <a:pt x="17107" y="26527"/>
                    <a:pt x="13418" y="28519"/>
                    <a:pt x="9525" y="28289"/>
                  </a:cubicBezTo>
                  <a:cubicBezTo>
                    <a:pt x="5239" y="28289"/>
                    <a:pt x="0" y="25908"/>
                    <a:pt x="0" y="16192"/>
                  </a:cubicBezTo>
                  <a:lnTo>
                    <a:pt x="0" y="0"/>
                  </a:lnTo>
                  <a:lnTo>
                    <a:pt x="5048" y="0"/>
                  </a:lnTo>
                  <a:lnTo>
                    <a:pt x="5048" y="15335"/>
                  </a:lnTo>
                  <a:cubicBezTo>
                    <a:pt x="5048" y="20574"/>
                    <a:pt x="6668" y="24098"/>
                    <a:pt x="11240" y="24098"/>
                  </a:cubicBezTo>
                  <a:cubicBezTo>
                    <a:pt x="14159" y="24060"/>
                    <a:pt x="16761" y="22250"/>
                    <a:pt x="17812" y="19526"/>
                  </a:cubicBezTo>
                  <a:cubicBezTo>
                    <a:pt x="17974" y="18677"/>
                    <a:pt x="17974" y="17804"/>
                    <a:pt x="17812" y="16954"/>
                  </a:cubicBezTo>
                  <a:lnTo>
                    <a:pt x="17812" y="0"/>
                  </a:lnTo>
                  <a:lnTo>
                    <a:pt x="2286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77F62B30-449B-45FC-8419-E511B956EFF4}"/>
                </a:ext>
              </a:extLst>
            </p:cNvPr>
            <p:cNvSpPr/>
            <p:nvPr/>
          </p:nvSpPr>
          <p:spPr>
            <a:xfrm>
              <a:off x="4535074" y="1116139"/>
              <a:ext cx="26194" cy="39529"/>
            </a:xfrm>
            <a:custGeom>
              <a:avLst/>
              <a:gdLst>
                <a:gd name="connsiteX0" fmla="*/ 190 w 26194"/>
                <a:gd name="connsiteY0" fmla="*/ 9621 h 39529"/>
                <a:gd name="connsiteX1" fmla="*/ 190 w 26194"/>
                <a:gd name="connsiteY1" fmla="*/ 572 h 39529"/>
                <a:gd name="connsiteX2" fmla="*/ 4858 w 26194"/>
                <a:gd name="connsiteY2" fmla="*/ 572 h 39529"/>
                <a:gd name="connsiteX3" fmla="*/ 4858 w 26194"/>
                <a:gd name="connsiteY3" fmla="*/ 5335 h 39529"/>
                <a:gd name="connsiteX4" fmla="*/ 4858 w 26194"/>
                <a:gd name="connsiteY4" fmla="*/ 5335 h 39529"/>
                <a:gd name="connsiteX5" fmla="*/ 14383 w 26194"/>
                <a:gd name="connsiteY5" fmla="*/ 1 h 39529"/>
                <a:gd name="connsiteX6" fmla="*/ 26176 w 26194"/>
                <a:gd name="connsiteY6" fmla="*/ 13127 h 39529"/>
                <a:gd name="connsiteX7" fmla="*/ 26098 w 26194"/>
                <a:gd name="connsiteY7" fmla="*/ 14002 h 39529"/>
                <a:gd name="connsiteX8" fmla="*/ 13525 w 26194"/>
                <a:gd name="connsiteY8" fmla="*/ 28861 h 39529"/>
                <a:gd name="connsiteX9" fmla="*/ 5048 w 26194"/>
                <a:gd name="connsiteY9" fmla="*/ 24575 h 39529"/>
                <a:gd name="connsiteX10" fmla="*/ 5048 w 26194"/>
                <a:gd name="connsiteY10" fmla="*/ 24575 h 39529"/>
                <a:gd name="connsiteX11" fmla="*/ 5048 w 26194"/>
                <a:gd name="connsiteY11" fmla="*/ 39529 h 39529"/>
                <a:gd name="connsiteX12" fmla="*/ 0 w 26194"/>
                <a:gd name="connsiteY12" fmla="*/ 39529 h 39529"/>
                <a:gd name="connsiteX13" fmla="*/ 5239 w 26194"/>
                <a:gd name="connsiteY13" fmla="*/ 16955 h 39529"/>
                <a:gd name="connsiteX14" fmla="*/ 5239 w 26194"/>
                <a:gd name="connsiteY14" fmla="*/ 19051 h 39529"/>
                <a:gd name="connsiteX15" fmla="*/ 12764 w 26194"/>
                <a:gd name="connsiteY15" fmla="*/ 24956 h 39529"/>
                <a:gd name="connsiteX16" fmla="*/ 21145 w 26194"/>
                <a:gd name="connsiteY16" fmla="*/ 14288 h 39529"/>
                <a:gd name="connsiteX17" fmla="*/ 12954 w 26194"/>
                <a:gd name="connsiteY17" fmla="*/ 4001 h 39529"/>
                <a:gd name="connsiteX18" fmla="*/ 5334 w 26194"/>
                <a:gd name="connsiteY18" fmla="*/ 10192 h 39529"/>
                <a:gd name="connsiteX19" fmla="*/ 5334 w 26194"/>
                <a:gd name="connsiteY19" fmla="*/ 12288 h 3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94" h="39529">
                  <a:moveTo>
                    <a:pt x="190" y="9621"/>
                  </a:moveTo>
                  <a:cubicBezTo>
                    <a:pt x="190" y="6097"/>
                    <a:pt x="190" y="3239"/>
                    <a:pt x="190" y="572"/>
                  </a:cubicBezTo>
                  <a:lnTo>
                    <a:pt x="4858" y="572"/>
                  </a:lnTo>
                  <a:lnTo>
                    <a:pt x="4858" y="5335"/>
                  </a:lnTo>
                  <a:lnTo>
                    <a:pt x="4858" y="5335"/>
                  </a:lnTo>
                  <a:cubicBezTo>
                    <a:pt x="6857" y="1988"/>
                    <a:pt x="10485" y="-43"/>
                    <a:pt x="14383" y="1"/>
                  </a:cubicBezTo>
                  <a:cubicBezTo>
                    <a:pt x="21264" y="369"/>
                    <a:pt x="26544" y="6246"/>
                    <a:pt x="26176" y="13127"/>
                  </a:cubicBezTo>
                  <a:cubicBezTo>
                    <a:pt x="26161" y="13420"/>
                    <a:pt x="26135" y="13712"/>
                    <a:pt x="26098" y="14002"/>
                  </a:cubicBezTo>
                  <a:cubicBezTo>
                    <a:pt x="26098" y="23527"/>
                    <a:pt x="20098" y="28861"/>
                    <a:pt x="13525" y="28861"/>
                  </a:cubicBezTo>
                  <a:cubicBezTo>
                    <a:pt x="10138" y="29044"/>
                    <a:pt x="6909" y="27412"/>
                    <a:pt x="5048" y="24575"/>
                  </a:cubicBezTo>
                  <a:lnTo>
                    <a:pt x="5048" y="24575"/>
                  </a:lnTo>
                  <a:lnTo>
                    <a:pt x="5048" y="39529"/>
                  </a:lnTo>
                  <a:lnTo>
                    <a:pt x="0" y="39529"/>
                  </a:lnTo>
                  <a:close/>
                  <a:moveTo>
                    <a:pt x="5239" y="16955"/>
                  </a:moveTo>
                  <a:cubicBezTo>
                    <a:pt x="5187" y="17653"/>
                    <a:pt x="5187" y="18353"/>
                    <a:pt x="5239" y="19051"/>
                  </a:cubicBezTo>
                  <a:cubicBezTo>
                    <a:pt x="6077" y="22524"/>
                    <a:pt x="9190" y="24968"/>
                    <a:pt x="12764" y="24956"/>
                  </a:cubicBezTo>
                  <a:cubicBezTo>
                    <a:pt x="18097" y="24956"/>
                    <a:pt x="21145" y="20575"/>
                    <a:pt x="21145" y="14288"/>
                  </a:cubicBezTo>
                  <a:cubicBezTo>
                    <a:pt x="21145" y="8002"/>
                    <a:pt x="18288" y="4001"/>
                    <a:pt x="12954" y="4001"/>
                  </a:cubicBezTo>
                  <a:cubicBezTo>
                    <a:pt x="9285" y="4047"/>
                    <a:pt x="6129" y="6610"/>
                    <a:pt x="5334" y="10192"/>
                  </a:cubicBezTo>
                  <a:cubicBezTo>
                    <a:pt x="5235" y="10887"/>
                    <a:pt x="5235" y="11593"/>
                    <a:pt x="5334" y="12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F04B51AF-E735-4429-AE88-D53AC9E41173}"/>
                </a:ext>
              </a:extLst>
            </p:cNvPr>
            <p:cNvSpPr/>
            <p:nvPr/>
          </p:nvSpPr>
          <p:spPr>
            <a:xfrm>
              <a:off x="4566220" y="1116319"/>
              <a:ext cx="21240" cy="28702"/>
            </a:xfrm>
            <a:custGeom>
              <a:avLst/>
              <a:gdLst>
                <a:gd name="connsiteX0" fmla="*/ 16955 w 21240"/>
                <a:gd name="connsiteY0" fmla="*/ 28110 h 28702"/>
                <a:gd name="connsiteX1" fmla="*/ 16955 w 21240"/>
                <a:gd name="connsiteY1" fmla="*/ 24586 h 28702"/>
                <a:gd name="connsiteX2" fmla="*/ 16955 w 21240"/>
                <a:gd name="connsiteY2" fmla="*/ 24586 h 28702"/>
                <a:gd name="connsiteX3" fmla="*/ 8477 w 21240"/>
                <a:gd name="connsiteY3" fmla="*/ 28682 h 28702"/>
                <a:gd name="connsiteX4" fmla="*/ 21 w 21240"/>
                <a:gd name="connsiteY4" fmla="*/ 21368 h 28702"/>
                <a:gd name="connsiteX5" fmla="*/ 0 w 21240"/>
                <a:gd name="connsiteY5" fmla="*/ 20776 h 28702"/>
                <a:gd name="connsiteX6" fmla="*/ 16669 w 21240"/>
                <a:gd name="connsiteY6" fmla="*/ 10489 h 28702"/>
                <a:gd name="connsiteX7" fmla="*/ 16669 w 21240"/>
                <a:gd name="connsiteY7" fmla="*/ 9917 h 28702"/>
                <a:gd name="connsiteX8" fmla="*/ 11697 w 21240"/>
                <a:gd name="connsiteY8" fmla="*/ 3545 h 28702"/>
                <a:gd name="connsiteX9" fmla="*/ 10382 w 21240"/>
                <a:gd name="connsiteY9" fmla="*/ 3536 h 28702"/>
                <a:gd name="connsiteX10" fmla="*/ 2286 w 21240"/>
                <a:gd name="connsiteY10" fmla="*/ 5726 h 28702"/>
                <a:gd name="connsiteX11" fmla="*/ 1143 w 21240"/>
                <a:gd name="connsiteY11" fmla="*/ 2393 h 28702"/>
                <a:gd name="connsiteX12" fmla="*/ 10668 w 21240"/>
                <a:gd name="connsiteY12" fmla="*/ 11 h 28702"/>
                <a:gd name="connsiteX13" fmla="*/ 21241 w 21240"/>
                <a:gd name="connsiteY13" fmla="*/ 11251 h 28702"/>
                <a:gd name="connsiteX14" fmla="*/ 21241 w 21240"/>
                <a:gd name="connsiteY14" fmla="*/ 21633 h 28702"/>
                <a:gd name="connsiteX15" fmla="*/ 21241 w 21240"/>
                <a:gd name="connsiteY15" fmla="*/ 28301 h 28702"/>
                <a:gd name="connsiteX16" fmla="*/ 16193 w 21240"/>
                <a:gd name="connsiteY16" fmla="*/ 13918 h 28702"/>
                <a:gd name="connsiteX17" fmla="*/ 4477 w 21240"/>
                <a:gd name="connsiteY17" fmla="*/ 20204 h 28702"/>
                <a:gd name="connsiteX18" fmla="*/ 8648 w 21240"/>
                <a:gd name="connsiteY18" fmla="*/ 24967 h 28702"/>
                <a:gd name="connsiteX19" fmla="*/ 9239 w 21240"/>
                <a:gd name="connsiteY19" fmla="*/ 24967 h 28702"/>
                <a:gd name="connsiteX20" fmla="*/ 15907 w 21240"/>
                <a:gd name="connsiteY20" fmla="*/ 20395 h 28702"/>
                <a:gd name="connsiteX21" fmla="*/ 15907 w 21240"/>
                <a:gd name="connsiteY21" fmla="*/ 18776 h 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40" h="28702">
                  <a:moveTo>
                    <a:pt x="16955" y="28110"/>
                  </a:moveTo>
                  <a:lnTo>
                    <a:pt x="16955" y="24586"/>
                  </a:lnTo>
                  <a:lnTo>
                    <a:pt x="16955" y="24586"/>
                  </a:lnTo>
                  <a:cubicBezTo>
                    <a:pt x="14936" y="27215"/>
                    <a:pt x="11792" y="28734"/>
                    <a:pt x="8477" y="28682"/>
                  </a:cubicBezTo>
                  <a:cubicBezTo>
                    <a:pt x="4123" y="28997"/>
                    <a:pt x="336" y="25723"/>
                    <a:pt x="21" y="21368"/>
                  </a:cubicBezTo>
                  <a:cubicBezTo>
                    <a:pt x="6" y="21171"/>
                    <a:pt x="0" y="20973"/>
                    <a:pt x="0" y="20776"/>
                  </a:cubicBezTo>
                  <a:cubicBezTo>
                    <a:pt x="0" y="14108"/>
                    <a:pt x="5906" y="10394"/>
                    <a:pt x="16669" y="10489"/>
                  </a:cubicBezTo>
                  <a:lnTo>
                    <a:pt x="16669" y="9917"/>
                  </a:lnTo>
                  <a:cubicBezTo>
                    <a:pt x="17055" y="6785"/>
                    <a:pt x="14829" y="3932"/>
                    <a:pt x="11697" y="3545"/>
                  </a:cubicBezTo>
                  <a:cubicBezTo>
                    <a:pt x="11260" y="3492"/>
                    <a:pt x="10819" y="3488"/>
                    <a:pt x="10382" y="3536"/>
                  </a:cubicBezTo>
                  <a:cubicBezTo>
                    <a:pt x="7523" y="3421"/>
                    <a:pt x="4698" y="4186"/>
                    <a:pt x="2286" y="5726"/>
                  </a:cubicBezTo>
                  <a:lnTo>
                    <a:pt x="1143" y="2393"/>
                  </a:lnTo>
                  <a:cubicBezTo>
                    <a:pt x="4030" y="717"/>
                    <a:pt x="7332" y="-108"/>
                    <a:pt x="10668" y="11"/>
                  </a:cubicBezTo>
                  <a:cubicBezTo>
                    <a:pt x="19145" y="11"/>
                    <a:pt x="21241" y="5726"/>
                    <a:pt x="21241" y="11251"/>
                  </a:cubicBezTo>
                  <a:lnTo>
                    <a:pt x="21241" y="21633"/>
                  </a:lnTo>
                  <a:cubicBezTo>
                    <a:pt x="21085" y="23853"/>
                    <a:pt x="21085" y="26081"/>
                    <a:pt x="21241" y="28301"/>
                  </a:cubicBezTo>
                  <a:close/>
                  <a:moveTo>
                    <a:pt x="16193" y="13918"/>
                  </a:moveTo>
                  <a:cubicBezTo>
                    <a:pt x="10668" y="13918"/>
                    <a:pt x="4477" y="14775"/>
                    <a:pt x="4477" y="20204"/>
                  </a:cubicBezTo>
                  <a:cubicBezTo>
                    <a:pt x="4314" y="22671"/>
                    <a:pt x="6181" y="24804"/>
                    <a:pt x="8648" y="24967"/>
                  </a:cubicBezTo>
                  <a:cubicBezTo>
                    <a:pt x="8845" y="24980"/>
                    <a:pt x="9042" y="24980"/>
                    <a:pt x="9239" y="24967"/>
                  </a:cubicBezTo>
                  <a:cubicBezTo>
                    <a:pt x="12202" y="24996"/>
                    <a:pt x="14866" y="23169"/>
                    <a:pt x="15907" y="20395"/>
                  </a:cubicBezTo>
                  <a:cubicBezTo>
                    <a:pt x="15991" y="19858"/>
                    <a:pt x="15991" y="19312"/>
                    <a:pt x="15907" y="18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DE459B68-1AC6-4B66-9E8F-70784F8A3A4B}"/>
                </a:ext>
              </a:extLst>
            </p:cNvPr>
            <p:cNvSpPr/>
            <p:nvPr/>
          </p:nvSpPr>
          <p:spPr>
            <a:xfrm>
              <a:off x="4607654" y="1105492"/>
              <a:ext cx="24766" cy="39139"/>
            </a:xfrm>
            <a:custGeom>
              <a:avLst/>
              <a:gdLst>
                <a:gd name="connsiteX0" fmla="*/ 0 w 24766"/>
                <a:gd name="connsiteY0" fmla="*/ 933 h 39139"/>
                <a:gd name="connsiteX1" fmla="*/ 9525 w 24766"/>
                <a:gd name="connsiteY1" fmla="*/ 75 h 39139"/>
                <a:gd name="connsiteX2" fmla="*/ 20098 w 24766"/>
                <a:gd name="connsiteY2" fmla="*/ 2933 h 39139"/>
                <a:gd name="connsiteX3" fmla="*/ 23336 w 24766"/>
                <a:gd name="connsiteY3" fmla="*/ 9696 h 39139"/>
                <a:gd name="connsiteX4" fmla="*/ 16859 w 24766"/>
                <a:gd name="connsiteY4" fmla="*/ 18173 h 39139"/>
                <a:gd name="connsiteX5" fmla="*/ 16859 w 24766"/>
                <a:gd name="connsiteY5" fmla="*/ 18173 h 39139"/>
                <a:gd name="connsiteX6" fmla="*/ 24765 w 24766"/>
                <a:gd name="connsiteY6" fmla="*/ 27698 h 39139"/>
                <a:gd name="connsiteX7" fmla="*/ 21527 w 24766"/>
                <a:gd name="connsiteY7" fmla="*/ 35413 h 39139"/>
                <a:gd name="connsiteX8" fmla="*/ 8192 w 24766"/>
                <a:gd name="connsiteY8" fmla="*/ 39033 h 39139"/>
                <a:gd name="connsiteX9" fmla="*/ 476 w 24766"/>
                <a:gd name="connsiteY9" fmla="*/ 38556 h 39139"/>
                <a:gd name="connsiteX10" fmla="*/ 4953 w 24766"/>
                <a:gd name="connsiteY10" fmla="*/ 16554 h 39139"/>
                <a:gd name="connsiteX11" fmla="*/ 9525 w 24766"/>
                <a:gd name="connsiteY11" fmla="*/ 16554 h 39139"/>
                <a:gd name="connsiteX12" fmla="*/ 17812 w 24766"/>
                <a:gd name="connsiteY12" fmla="*/ 10077 h 39139"/>
                <a:gd name="connsiteX13" fmla="*/ 9334 w 24766"/>
                <a:gd name="connsiteY13" fmla="*/ 3885 h 39139"/>
                <a:gd name="connsiteX14" fmla="*/ 4953 w 24766"/>
                <a:gd name="connsiteY14" fmla="*/ 3885 h 39139"/>
                <a:gd name="connsiteX15" fmla="*/ 4953 w 24766"/>
                <a:gd name="connsiteY15" fmla="*/ 35032 h 39139"/>
                <a:gd name="connsiteX16" fmla="*/ 9144 w 24766"/>
                <a:gd name="connsiteY16" fmla="*/ 35032 h 39139"/>
                <a:gd name="connsiteX17" fmla="*/ 18669 w 24766"/>
                <a:gd name="connsiteY17" fmla="*/ 27603 h 39139"/>
                <a:gd name="connsiteX18" fmla="*/ 9144 w 24766"/>
                <a:gd name="connsiteY18" fmla="*/ 20173 h 39139"/>
                <a:gd name="connsiteX19" fmla="*/ 5048 w 24766"/>
                <a:gd name="connsiteY19" fmla="*/ 20173 h 3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766" h="39139">
                  <a:moveTo>
                    <a:pt x="0" y="933"/>
                  </a:moveTo>
                  <a:cubicBezTo>
                    <a:pt x="3137" y="319"/>
                    <a:pt x="6329" y="31"/>
                    <a:pt x="9525" y="75"/>
                  </a:cubicBezTo>
                  <a:cubicBezTo>
                    <a:pt x="13280" y="-297"/>
                    <a:pt x="17041" y="720"/>
                    <a:pt x="20098" y="2933"/>
                  </a:cubicBezTo>
                  <a:cubicBezTo>
                    <a:pt x="22246" y="4499"/>
                    <a:pt x="23462" y="7040"/>
                    <a:pt x="23336" y="9696"/>
                  </a:cubicBezTo>
                  <a:cubicBezTo>
                    <a:pt x="23111" y="13579"/>
                    <a:pt x="20547" y="16935"/>
                    <a:pt x="16859" y="18173"/>
                  </a:cubicBezTo>
                  <a:lnTo>
                    <a:pt x="16859" y="18173"/>
                  </a:lnTo>
                  <a:cubicBezTo>
                    <a:pt x="21480" y="18969"/>
                    <a:pt x="24833" y="23010"/>
                    <a:pt x="24765" y="27698"/>
                  </a:cubicBezTo>
                  <a:cubicBezTo>
                    <a:pt x="24816" y="30610"/>
                    <a:pt x="23640" y="33409"/>
                    <a:pt x="21527" y="35413"/>
                  </a:cubicBezTo>
                  <a:cubicBezTo>
                    <a:pt x="17691" y="38246"/>
                    <a:pt x="12933" y="39537"/>
                    <a:pt x="8192" y="39033"/>
                  </a:cubicBezTo>
                  <a:cubicBezTo>
                    <a:pt x="5611" y="39078"/>
                    <a:pt x="3031" y="38919"/>
                    <a:pt x="476" y="38556"/>
                  </a:cubicBezTo>
                  <a:close/>
                  <a:moveTo>
                    <a:pt x="4953" y="16554"/>
                  </a:moveTo>
                  <a:lnTo>
                    <a:pt x="9525" y="16554"/>
                  </a:lnTo>
                  <a:cubicBezTo>
                    <a:pt x="14764" y="16554"/>
                    <a:pt x="17812" y="13887"/>
                    <a:pt x="17812" y="10077"/>
                  </a:cubicBezTo>
                  <a:cubicBezTo>
                    <a:pt x="17812" y="6267"/>
                    <a:pt x="14383" y="3885"/>
                    <a:pt x="9334" y="3885"/>
                  </a:cubicBezTo>
                  <a:cubicBezTo>
                    <a:pt x="7878" y="3736"/>
                    <a:pt x="6410" y="3736"/>
                    <a:pt x="4953" y="3885"/>
                  </a:cubicBezTo>
                  <a:close/>
                  <a:moveTo>
                    <a:pt x="4953" y="35032"/>
                  </a:moveTo>
                  <a:cubicBezTo>
                    <a:pt x="6348" y="35149"/>
                    <a:pt x="7749" y="35149"/>
                    <a:pt x="9144" y="35032"/>
                  </a:cubicBezTo>
                  <a:cubicBezTo>
                    <a:pt x="14288" y="35032"/>
                    <a:pt x="18669" y="33222"/>
                    <a:pt x="18669" y="27603"/>
                  </a:cubicBezTo>
                  <a:cubicBezTo>
                    <a:pt x="18669" y="21983"/>
                    <a:pt x="14097" y="20173"/>
                    <a:pt x="9144" y="20173"/>
                  </a:cubicBezTo>
                  <a:lnTo>
                    <a:pt x="5048" y="20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DD81D2B-9B00-4C56-B852-87D532BFCBBF}"/>
                </a:ext>
              </a:extLst>
            </p:cNvPr>
            <p:cNvSpPr/>
            <p:nvPr/>
          </p:nvSpPr>
          <p:spPr>
            <a:xfrm>
              <a:off x="4638611" y="1105518"/>
              <a:ext cx="23731" cy="39196"/>
            </a:xfrm>
            <a:custGeom>
              <a:avLst/>
              <a:gdLst>
                <a:gd name="connsiteX0" fmla="*/ 0 w 23731"/>
                <a:gd name="connsiteY0" fmla="*/ 811 h 39196"/>
                <a:gd name="connsiteX1" fmla="*/ 9525 w 23731"/>
                <a:gd name="connsiteY1" fmla="*/ 49 h 39196"/>
                <a:gd name="connsiteX2" fmla="*/ 20383 w 23731"/>
                <a:gd name="connsiteY2" fmla="*/ 3287 h 39196"/>
                <a:gd name="connsiteX3" fmla="*/ 23717 w 23731"/>
                <a:gd name="connsiteY3" fmla="*/ 11288 h 39196"/>
                <a:gd name="connsiteX4" fmla="*/ 20764 w 23731"/>
                <a:gd name="connsiteY4" fmla="*/ 19575 h 39196"/>
                <a:gd name="connsiteX5" fmla="*/ 8953 w 23731"/>
                <a:gd name="connsiteY5" fmla="*/ 23766 h 39196"/>
                <a:gd name="connsiteX6" fmla="*/ 4953 w 23731"/>
                <a:gd name="connsiteY6" fmla="*/ 23766 h 39196"/>
                <a:gd name="connsiteX7" fmla="*/ 4953 w 23731"/>
                <a:gd name="connsiteY7" fmla="*/ 39197 h 39196"/>
                <a:gd name="connsiteX8" fmla="*/ 0 w 23731"/>
                <a:gd name="connsiteY8" fmla="*/ 39197 h 39196"/>
                <a:gd name="connsiteX9" fmla="*/ 4953 w 23731"/>
                <a:gd name="connsiteY9" fmla="*/ 19385 h 39196"/>
                <a:gd name="connsiteX10" fmla="*/ 9144 w 23731"/>
                <a:gd name="connsiteY10" fmla="*/ 19385 h 39196"/>
                <a:gd name="connsiteX11" fmla="*/ 18669 w 23731"/>
                <a:gd name="connsiteY11" fmla="*/ 11193 h 39196"/>
                <a:gd name="connsiteX12" fmla="*/ 9620 w 23731"/>
                <a:gd name="connsiteY12" fmla="*/ 3668 h 39196"/>
                <a:gd name="connsiteX13" fmla="*/ 4858 w 23731"/>
                <a:gd name="connsiteY13" fmla="*/ 3668 h 3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31" h="39196">
                  <a:moveTo>
                    <a:pt x="0" y="811"/>
                  </a:moveTo>
                  <a:cubicBezTo>
                    <a:pt x="3149" y="300"/>
                    <a:pt x="6335" y="45"/>
                    <a:pt x="9525" y="49"/>
                  </a:cubicBezTo>
                  <a:cubicBezTo>
                    <a:pt x="13421" y="-259"/>
                    <a:pt x="17293" y="895"/>
                    <a:pt x="20383" y="3287"/>
                  </a:cubicBezTo>
                  <a:cubicBezTo>
                    <a:pt x="22608" y="5341"/>
                    <a:pt x="23826" y="8263"/>
                    <a:pt x="23717" y="11288"/>
                  </a:cubicBezTo>
                  <a:cubicBezTo>
                    <a:pt x="23867" y="14332"/>
                    <a:pt x="22806" y="17312"/>
                    <a:pt x="20764" y="19575"/>
                  </a:cubicBezTo>
                  <a:cubicBezTo>
                    <a:pt x="17544" y="22492"/>
                    <a:pt x="13292" y="24000"/>
                    <a:pt x="8953" y="23766"/>
                  </a:cubicBezTo>
                  <a:cubicBezTo>
                    <a:pt x="7624" y="23919"/>
                    <a:pt x="6282" y="23919"/>
                    <a:pt x="4953" y="23766"/>
                  </a:cubicBezTo>
                  <a:lnTo>
                    <a:pt x="4953" y="39197"/>
                  </a:lnTo>
                  <a:lnTo>
                    <a:pt x="0" y="39197"/>
                  </a:lnTo>
                  <a:close/>
                  <a:moveTo>
                    <a:pt x="4953" y="19385"/>
                  </a:moveTo>
                  <a:cubicBezTo>
                    <a:pt x="6345" y="19553"/>
                    <a:pt x="7752" y="19553"/>
                    <a:pt x="9144" y="19385"/>
                  </a:cubicBezTo>
                  <a:cubicBezTo>
                    <a:pt x="15145" y="19385"/>
                    <a:pt x="18669" y="16527"/>
                    <a:pt x="18669" y="11193"/>
                  </a:cubicBezTo>
                  <a:cubicBezTo>
                    <a:pt x="18669" y="5859"/>
                    <a:pt x="15049" y="3668"/>
                    <a:pt x="9620" y="3668"/>
                  </a:cubicBezTo>
                  <a:cubicBezTo>
                    <a:pt x="8036" y="3515"/>
                    <a:pt x="6442" y="3515"/>
                    <a:pt x="4858" y="3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7C231A5D-8D23-4C28-835C-77933F8E0ECB}"/>
                </a:ext>
              </a:extLst>
            </p:cNvPr>
            <p:cNvSpPr/>
            <p:nvPr/>
          </p:nvSpPr>
          <p:spPr>
            <a:xfrm>
              <a:off x="4667090" y="1105199"/>
              <a:ext cx="23050" cy="39802"/>
            </a:xfrm>
            <a:custGeom>
              <a:avLst/>
              <a:gdLst>
                <a:gd name="connsiteX0" fmla="*/ 1238 w 23050"/>
                <a:gd name="connsiteY0" fmla="*/ 33135 h 39802"/>
                <a:gd name="connsiteX1" fmla="*/ 10192 w 23050"/>
                <a:gd name="connsiteY1" fmla="*/ 35611 h 39802"/>
                <a:gd name="connsiteX2" fmla="*/ 18193 w 23050"/>
                <a:gd name="connsiteY2" fmla="*/ 29039 h 39802"/>
                <a:gd name="connsiteX3" fmla="*/ 10954 w 23050"/>
                <a:gd name="connsiteY3" fmla="*/ 21419 h 39802"/>
                <a:gd name="connsiteX4" fmla="*/ 762 w 23050"/>
                <a:gd name="connsiteY4" fmla="*/ 10465 h 39802"/>
                <a:gd name="connsiteX5" fmla="*/ 12565 w 23050"/>
                <a:gd name="connsiteY5" fmla="*/ 21 h 39802"/>
                <a:gd name="connsiteX6" fmla="*/ 13240 w 23050"/>
                <a:gd name="connsiteY6" fmla="*/ 83 h 39802"/>
                <a:gd name="connsiteX7" fmla="*/ 21812 w 23050"/>
                <a:gd name="connsiteY7" fmla="*/ 1988 h 39802"/>
                <a:gd name="connsiteX8" fmla="*/ 20384 w 23050"/>
                <a:gd name="connsiteY8" fmla="*/ 5988 h 39802"/>
                <a:gd name="connsiteX9" fmla="*/ 13049 w 23050"/>
                <a:gd name="connsiteY9" fmla="*/ 4179 h 39802"/>
                <a:gd name="connsiteX10" fmla="*/ 5810 w 23050"/>
                <a:gd name="connsiteY10" fmla="*/ 9989 h 39802"/>
                <a:gd name="connsiteX11" fmla="*/ 13526 w 23050"/>
                <a:gd name="connsiteY11" fmla="*/ 17323 h 39802"/>
                <a:gd name="connsiteX12" fmla="*/ 23051 w 23050"/>
                <a:gd name="connsiteY12" fmla="*/ 28658 h 39802"/>
                <a:gd name="connsiteX13" fmla="*/ 9525 w 23050"/>
                <a:gd name="connsiteY13" fmla="*/ 39802 h 39802"/>
                <a:gd name="connsiteX14" fmla="*/ 0 w 23050"/>
                <a:gd name="connsiteY14" fmla="*/ 37326 h 3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050" h="39802">
                  <a:moveTo>
                    <a:pt x="1238" y="33135"/>
                  </a:moveTo>
                  <a:cubicBezTo>
                    <a:pt x="3960" y="34717"/>
                    <a:pt x="7044" y="35570"/>
                    <a:pt x="10192" y="35611"/>
                  </a:cubicBezTo>
                  <a:cubicBezTo>
                    <a:pt x="15240" y="35611"/>
                    <a:pt x="18193" y="32944"/>
                    <a:pt x="18193" y="29039"/>
                  </a:cubicBezTo>
                  <a:cubicBezTo>
                    <a:pt x="18193" y="25134"/>
                    <a:pt x="16193" y="23419"/>
                    <a:pt x="10954" y="21419"/>
                  </a:cubicBezTo>
                  <a:cubicBezTo>
                    <a:pt x="5715" y="19419"/>
                    <a:pt x="762" y="15990"/>
                    <a:pt x="762" y="10465"/>
                  </a:cubicBezTo>
                  <a:cubicBezTo>
                    <a:pt x="1137" y="4322"/>
                    <a:pt x="6422" y="-354"/>
                    <a:pt x="12565" y="21"/>
                  </a:cubicBezTo>
                  <a:cubicBezTo>
                    <a:pt x="12790" y="35"/>
                    <a:pt x="13016" y="56"/>
                    <a:pt x="13240" y="83"/>
                  </a:cubicBezTo>
                  <a:cubicBezTo>
                    <a:pt x="16215" y="-46"/>
                    <a:pt x="19172" y="611"/>
                    <a:pt x="21812" y="1988"/>
                  </a:cubicBezTo>
                  <a:lnTo>
                    <a:pt x="20384" y="5988"/>
                  </a:lnTo>
                  <a:cubicBezTo>
                    <a:pt x="18125" y="4791"/>
                    <a:pt x="15606" y="4169"/>
                    <a:pt x="13049" y="4179"/>
                  </a:cubicBezTo>
                  <a:cubicBezTo>
                    <a:pt x="7810" y="4179"/>
                    <a:pt x="5810" y="7322"/>
                    <a:pt x="5810" y="9989"/>
                  </a:cubicBezTo>
                  <a:cubicBezTo>
                    <a:pt x="5810" y="12656"/>
                    <a:pt x="8192" y="15323"/>
                    <a:pt x="13526" y="17323"/>
                  </a:cubicBezTo>
                  <a:cubicBezTo>
                    <a:pt x="18860" y="19323"/>
                    <a:pt x="23051" y="23038"/>
                    <a:pt x="23051" y="28658"/>
                  </a:cubicBezTo>
                  <a:cubicBezTo>
                    <a:pt x="23051" y="34278"/>
                    <a:pt x="18669" y="39802"/>
                    <a:pt x="9525" y="39802"/>
                  </a:cubicBezTo>
                  <a:cubicBezTo>
                    <a:pt x="6195" y="39767"/>
                    <a:pt x="2925" y="38917"/>
                    <a:pt x="0" y="37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919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4" r:id="rId2"/>
    <p:sldLayoutId id="2147483732" r:id="rId3"/>
    <p:sldLayoutId id="2147483730" r:id="rId4"/>
    <p:sldLayoutId id="2147483739" r:id="rId5"/>
    <p:sldLayoutId id="2147483741" r:id="rId6"/>
    <p:sldLayoutId id="2147483649" r:id="rId7"/>
    <p:sldLayoutId id="2147483735" r:id="rId8"/>
    <p:sldLayoutId id="2147483671" r:id="rId9"/>
    <p:sldLayoutId id="2147483742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frsa.pl/tarcza-finansowa-pfr/tarcza-finansowa-pfr-20.html#mmsp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frsa.pl/tarcza-finansowa-pfr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ow angle photography curtain wall build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2800"/>
          <a:stretch>
            <a:fillRect/>
          </a:stretch>
        </p:blipFill>
        <p:spPr bwMode="auto">
          <a:xfrm>
            <a:off x="0" y="1492241"/>
            <a:ext cx="6958508" cy="38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/>
          <p:nvPr/>
        </p:nvSpPr>
        <p:spPr>
          <a:xfrm>
            <a:off x="5374332" y="1470286"/>
            <a:ext cx="6814493" cy="3931920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101" h="3340943">
                <a:moveTo>
                  <a:pt x="1371600" y="0"/>
                </a:moveTo>
                <a:lnTo>
                  <a:pt x="8258101" y="0"/>
                </a:lnTo>
                <a:lnTo>
                  <a:pt x="8258101" y="3312368"/>
                </a:lnTo>
                <a:lnTo>
                  <a:pt x="0" y="3340943"/>
                </a:lnTo>
                <a:lnTo>
                  <a:pt x="1371600" y="0"/>
                </a:lnTo>
                <a:close/>
              </a:path>
            </a:pathLst>
          </a:custGeom>
          <a:solidFill>
            <a:schemeClr val="bg1">
              <a:lumMod val="65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3862164" y="2569096"/>
            <a:ext cx="8326662" cy="1734301"/>
          </a:xfrm>
          <a:custGeom>
            <a:avLst/>
            <a:gdLst>
              <a:gd name="connsiteX0" fmla="*/ 0 w 6886501"/>
              <a:gd name="connsiteY0" fmla="*/ 0 h 3312368"/>
              <a:gd name="connsiteX1" fmla="*/ 6886501 w 6886501"/>
              <a:gd name="connsiteY1" fmla="*/ 0 h 3312368"/>
              <a:gd name="connsiteX2" fmla="*/ 6886501 w 6886501"/>
              <a:gd name="connsiteY2" fmla="*/ 3312368 h 3312368"/>
              <a:gd name="connsiteX3" fmla="*/ 0 w 6886501"/>
              <a:gd name="connsiteY3" fmla="*/ 3312368 h 3312368"/>
              <a:gd name="connsiteX4" fmla="*/ 0 w 6886501"/>
              <a:gd name="connsiteY4" fmla="*/ 0 h 3312368"/>
              <a:gd name="connsiteX0" fmla="*/ 1371600 w 8258101"/>
              <a:gd name="connsiteY0" fmla="*/ 0 h 3340943"/>
              <a:gd name="connsiteX1" fmla="*/ 8258101 w 8258101"/>
              <a:gd name="connsiteY1" fmla="*/ 0 h 3340943"/>
              <a:gd name="connsiteX2" fmla="*/ 8258101 w 8258101"/>
              <a:gd name="connsiteY2" fmla="*/ 3312368 h 3340943"/>
              <a:gd name="connsiteX3" fmla="*/ 0 w 8258101"/>
              <a:gd name="connsiteY3" fmla="*/ 3340943 h 3340943"/>
              <a:gd name="connsiteX4" fmla="*/ 1371600 w 8258101"/>
              <a:gd name="connsiteY4" fmla="*/ 0 h 3340943"/>
              <a:gd name="connsiteX0" fmla="*/ 756936 w 8258101"/>
              <a:gd name="connsiteY0" fmla="*/ 0 h 3454788"/>
              <a:gd name="connsiteX1" fmla="*/ 8258101 w 8258101"/>
              <a:gd name="connsiteY1" fmla="*/ 113845 h 3454788"/>
              <a:gd name="connsiteX2" fmla="*/ 8258101 w 8258101"/>
              <a:gd name="connsiteY2" fmla="*/ 3426213 h 3454788"/>
              <a:gd name="connsiteX3" fmla="*/ 0 w 8258101"/>
              <a:gd name="connsiteY3" fmla="*/ 3454788 h 3454788"/>
              <a:gd name="connsiteX4" fmla="*/ 756936 w 8258101"/>
              <a:gd name="connsiteY4" fmla="*/ 0 h 3454788"/>
              <a:gd name="connsiteX0" fmla="*/ 576153 w 8077318"/>
              <a:gd name="connsiteY0" fmla="*/ 0 h 3454788"/>
              <a:gd name="connsiteX1" fmla="*/ 8077318 w 8077318"/>
              <a:gd name="connsiteY1" fmla="*/ 113845 h 3454788"/>
              <a:gd name="connsiteX2" fmla="*/ 8077318 w 8077318"/>
              <a:gd name="connsiteY2" fmla="*/ 3426213 h 3454788"/>
              <a:gd name="connsiteX3" fmla="*/ 0 w 8077318"/>
              <a:gd name="connsiteY3" fmla="*/ 3454788 h 3454788"/>
              <a:gd name="connsiteX4" fmla="*/ 576153 w 8077318"/>
              <a:gd name="connsiteY4" fmla="*/ 0 h 345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318" h="3454788">
                <a:moveTo>
                  <a:pt x="576153" y="0"/>
                </a:moveTo>
                <a:lnTo>
                  <a:pt x="8077318" y="113845"/>
                </a:lnTo>
                <a:lnTo>
                  <a:pt x="8077318" y="3426213"/>
                </a:lnTo>
                <a:lnTo>
                  <a:pt x="0" y="3454788"/>
                </a:lnTo>
                <a:lnTo>
                  <a:pt x="576153" y="0"/>
                </a:lnTo>
                <a:close/>
              </a:path>
            </a:pathLst>
          </a:custGeom>
          <a:solidFill>
            <a:srgbClr val="00836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F61B841-5CF6-492E-9C24-9AD6C26AACDF}"/>
              </a:ext>
            </a:extLst>
          </p:cNvPr>
          <p:cNvSpPr txBox="1">
            <a:spLocks/>
          </p:cNvSpPr>
          <p:nvPr/>
        </p:nvSpPr>
        <p:spPr>
          <a:xfrm>
            <a:off x="6430185" y="2974581"/>
            <a:ext cx="5032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SKŁADANIE OŚWIADCZENIA </a:t>
            </a:r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ROZLICZENIU SUBWENCJI FINANSOWEJ PFR TARCZA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2.0 DLA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MŚP</a:t>
            </a:r>
            <a:endParaRPr 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4C15273D-7B98-41EA-B712-8147D1F50FDA}"/>
              </a:ext>
            </a:extLst>
          </p:cNvPr>
          <p:cNvSpPr txBox="1"/>
          <p:nvPr/>
        </p:nvSpPr>
        <p:spPr>
          <a:xfrm>
            <a:off x="4922461" y="6198919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kern="0" dirty="0" smtClean="0">
                <a:solidFill>
                  <a:srgbClr val="008364"/>
                </a:solidFill>
                <a:cs typeface="Arial" pitchFamily="34" charset="0"/>
              </a:rPr>
              <a:t>Warszawa, listopad 2021 r.</a:t>
            </a:r>
            <a:endParaRPr lang="en-US" sz="1400" kern="0" dirty="0">
              <a:solidFill>
                <a:srgbClr val="008364"/>
              </a:solidFill>
              <a:cs typeface="Arial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2" y="0"/>
            <a:ext cx="1941833" cy="19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1" name="Obraz 10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529699" y="1573876"/>
            <a:ext cx="5760720" cy="1483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az 11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529699" y="3380427"/>
            <a:ext cx="5760720" cy="1888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760028" y="2257683"/>
            <a:ext cx="4876800" cy="2245487"/>
          </a:xfrm>
          <a:prstGeom prst="rect">
            <a:avLst/>
          </a:prstGeom>
          <a:solidFill>
            <a:srgbClr val="008364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Oświadczenia o: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prawdziwości złożonych oświadczeń i informacji,</a:t>
            </a:r>
          </a:p>
          <a:p>
            <a:pPr marL="742950" lvl="1" indent="-285750" algn="just" fontAlgn="base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zapoznaniu się z Regulaminem </a:t>
            </a:r>
          </a:p>
          <a:p>
            <a:r>
              <a:rPr lang="pl-PL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są bezwzględnie wymagane, by uzyskać umorzenie. Ich niezłożenie (wskazanie na NIE) oznacza, że formularz nie zostanie przekazany do PFR. W związku z tym PFR wyda negatywną decyzję umorzeniową, co wiąże się z koniecznością zwrotu całości subwencji.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50874" y="257889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84128" y="4789714"/>
            <a:ext cx="711272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/>
          <p:nvPr/>
        </p:nvPicPr>
        <p:blipFill>
          <a:blip r:embed="rId2"/>
          <a:stretch>
            <a:fillRect/>
          </a:stretch>
        </p:blipFill>
        <p:spPr>
          <a:xfrm>
            <a:off x="6651172" y="325745"/>
            <a:ext cx="5012871" cy="5737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8759" y="3575684"/>
            <a:ext cx="3865269" cy="538289"/>
          </a:xfrm>
          <a:prstGeom prst="rect">
            <a:avLst/>
          </a:prstGeom>
          <a:solidFill>
            <a:srgbClr val="008364"/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endParaRPr lang="pl-PL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b="1" dirty="0" smtClean="0">
                <a:solidFill>
                  <a:schemeClr val="bg1"/>
                </a:solidFill>
              </a:rPr>
              <a:t>Treść </a:t>
            </a:r>
            <a:r>
              <a:rPr lang="pl-PL" sz="1400" b="1" dirty="0">
                <a:solidFill>
                  <a:schemeClr val="bg1"/>
                </a:solidFill>
              </a:rPr>
              <a:t>par. 8 Regulaminu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738665" y="219309"/>
            <a:ext cx="644526" cy="478972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łamany 16"/>
          <p:cNvCxnSpPr/>
          <p:nvPr/>
        </p:nvCxnSpPr>
        <p:spPr>
          <a:xfrm flipV="1">
            <a:off x="3356814" y="3227531"/>
            <a:ext cx="2935131" cy="118118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31051" y="1413223"/>
            <a:ext cx="5851525" cy="1349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42" y="1532429"/>
            <a:ext cx="5046117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529699" y="1413223"/>
            <a:ext cx="5529943" cy="270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nie złożyłeś do Banku w wymaganym terminie dokumentów potwierdzających Twoje umocowanie do zawarcia umowy subwencji finansowej, lub jeśli dostarczone dokumenty nie spełniły kryteriów  określonych przez PFR , będziesz zobowiązany do wypełnienia poniższego oświadczenia. 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zaznaczysz pole na 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TAK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 – będzie to oznaczać, że jesteś w posiadaniu dokumentów potwierdzających Twoje umocowanie do zawarcia umowy subwencji finansowej – pełnomocnictwo  lub oświadczenie retrospektywne i/lub  wydruk z CEIDG, odpis z KRS. Dokumenty te należy dostarczyć do Banku 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w ciągu 14 dni 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po wysłaniu oświadczenia do PFR.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" y="4382351"/>
            <a:ext cx="5211326" cy="169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prosty 20"/>
          <p:cNvCxnSpPr/>
          <p:nvPr/>
        </p:nvCxnSpPr>
        <p:spPr>
          <a:xfrm>
            <a:off x="578362" y="4186338"/>
            <a:ext cx="10962560" cy="0"/>
          </a:xfrm>
          <a:prstGeom prst="line">
            <a:avLst/>
          </a:prstGeom>
          <a:ln cap="rnd">
            <a:solidFill>
              <a:srgbClr val="C0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6318528" y="4725393"/>
            <a:ext cx="5301343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Przedsiębiorco jeśli zobowiązałeś się w Umowie subwencji finansowej do przeniesienia rezydencji podatkowej na obszar EOG będziesz zobowiązany wskazać czy wywiązałeś się z tego zobowiązania. 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2" y="1413223"/>
            <a:ext cx="5932479" cy="176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6902078" y="2272046"/>
            <a:ext cx="3435556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dirty="0">
                <a:ea typeface="Open Sans"/>
                <a:cs typeface="Open Sans"/>
              </a:rPr>
              <a:t>Należy wybrać odpowiednią odpowiedź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1393374" y="2705601"/>
            <a:ext cx="5910941" cy="347540"/>
          </a:xfrm>
          <a:prstGeom prst="bentConnector3">
            <a:avLst>
              <a:gd name="adj1" fmla="val 801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62" y="3453993"/>
            <a:ext cx="5932800" cy="2577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6902078" y="4095526"/>
            <a:ext cx="445225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w przypadku których PFR nie posiada informacji o dopełnieniu tego obowiązku.</a:t>
            </a:r>
            <a:endParaRPr lang="pl-PL" sz="1400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Przedsiębiorco, jeśli dopełniłeś obowiązku poinformowania na swojej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domenie 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 otrzymaniu subwencji finansowej będziesz zobowiązany podać nazwę domeny, celem weryfikacji przez PFR spełnienia tego zobowiązania. </a:t>
            </a:r>
            <a:endParaRPr lang="pl-PL" sz="1400" dirty="0">
              <a:solidFill>
                <a:srgbClr val="00836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2272186"/>
            <a:ext cx="5231271" cy="14144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6356" y="1310087"/>
            <a:ext cx="5329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Oświadczenie pojawi się tylko tym Przedsiębiorcom, którzy nie widnieją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Centralnym Rejestrze </a:t>
            </a:r>
            <a:r>
              <a:rPr lang="pl-PL" sz="1400" dirty="0" err="1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Beneficjnetów</a:t>
            </a:r>
            <a:r>
              <a:rPr lang="pl-PL" sz="1400" dirty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400" dirty="0" smtClean="0">
                <a:solidFill>
                  <a:srgbClr val="008364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Rzeczywistych.</a:t>
            </a:r>
            <a:endParaRPr lang="pl-PL" sz="1400" dirty="0">
              <a:solidFill>
                <a:srgbClr val="008364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3" name="Łącznik łamany 12"/>
          <p:cNvCxnSpPr>
            <a:stCxn id="4" idx="1"/>
          </p:cNvCxnSpPr>
          <p:nvPr/>
        </p:nvCxnSpPr>
        <p:spPr>
          <a:xfrm rot="10800000" flipH="1" flipV="1">
            <a:off x="606356" y="1571697"/>
            <a:ext cx="282542" cy="580746"/>
          </a:xfrm>
          <a:prstGeom prst="bentConnector4">
            <a:avLst>
              <a:gd name="adj1" fmla="val -80908"/>
              <a:gd name="adj2" fmla="val 7252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 descr="Obraz zawierający tekst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17" y="1089897"/>
            <a:ext cx="5023961" cy="478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rostokąt 22"/>
          <p:cNvSpPr/>
          <p:nvPr/>
        </p:nvSpPr>
        <p:spPr>
          <a:xfrm>
            <a:off x="380959" y="4049558"/>
            <a:ext cx="6187936" cy="1896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wybrać odpowiednią odpowiedź.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 smtClean="0">
                <a:ea typeface="Open Sans"/>
                <a:cs typeface="Open Sans"/>
              </a:rPr>
              <a:t>W </a:t>
            </a:r>
            <a:r>
              <a:rPr lang="pl-PL" sz="1400" dirty="0">
                <a:ea typeface="Open Sans"/>
                <a:cs typeface="Open Sans"/>
              </a:rPr>
              <a:t>każdym przypadku dokonania przekształcenia firmy rozwinie się pole do edycji.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sprzed przekształcenia jeśli na wniosku widnieje nowy NIP firmy po przekształceniu,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Open Sans"/>
                <a:cs typeface="Open Sans"/>
              </a:rPr>
              <a:t>Wpisz NIP firmy po przekształceniu jeśli na wniosku widnieje stary NIP firmy przed przekształceniem.</a:t>
            </a:r>
            <a:endParaRPr lang="pl-PL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604789" y="3313981"/>
            <a:ext cx="1426028" cy="502182"/>
          </a:xfrm>
          <a:prstGeom prst="bentConnector3">
            <a:avLst>
              <a:gd name="adj1" fmla="val 996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1471013" y="6240839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2"/>
          <a:stretch>
            <a:fillRect/>
          </a:stretch>
        </p:blipFill>
        <p:spPr>
          <a:xfrm>
            <a:off x="583415" y="1572761"/>
            <a:ext cx="4902272" cy="23787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1353913" y="1839180"/>
            <a:ext cx="5094801" cy="436658"/>
          </a:xfrm>
          <a:prstGeom prst="bentConnector3">
            <a:avLst>
              <a:gd name="adj1" fmla="val 8739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581178" y="1964599"/>
            <a:ext cx="2871299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Należy wpisać NIP i Regon firmy. 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Łącznik łamany 20"/>
          <p:cNvCxnSpPr/>
          <p:nvPr/>
        </p:nvCxnSpPr>
        <p:spPr>
          <a:xfrm rot="10800000">
            <a:off x="3419802" y="1765731"/>
            <a:ext cx="3028913" cy="266418"/>
          </a:xfrm>
          <a:prstGeom prst="bentConnector3">
            <a:avLst>
              <a:gd name="adj1" fmla="val 22686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5" y="4389361"/>
            <a:ext cx="4889796" cy="151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Prostokąt 16"/>
          <p:cNvSpPr/>
          <p:nvPr/>
        </p:nvSpPr>
        <p:spPr>
          <a:xfrm>
            <a:off x="6581178" y="4712420"/>
            <a:ext cx="4767943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a typeface="Open Sans"/>
                <a:cs typeface="Open Sans"/>
              </a:rPr>
              <a:t>Po uzupełnieniu NIP i Regonu Firmy dane zostaną zaczytane w Oświadczeniu o Rozliczeniu. 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>
            <a:off x="3901313" y="4571021"/>
            <a:ext cx="2547402" cy="359728"/>
          </a:xfrm>
          <a:prstGeom prst="bentConnector3">
            <a:avLst>
              <a:gd name="adj1" fmla="val 20942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6068518" y="5463292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1993289"/>
            <a:ext cx="5408504" cy="262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5655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osoby umocowanej do złożenia Oświadczenia o Rozliczeniu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10800000">
            <a:off x="5174337" y="2252334"/>
            <a:ext cx="2728693" cy="342092"/>
          </a:xfrm>
          <a:prstGeom prst="bentConnector3">
            <a:avLst>
              <a:gd name="adj1" fmla="val 5718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368144" y="3063145"/>
            <a:ext cx="5122800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W zależności od wskazania samodzielnej reprezentacji czy 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też pełnomocnictwa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, pojawią się dane osoby umocowanej do złożenia Oświadczenia o Rozliczeniu.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Sprawdź czy dane osoby, która wypełnia wniosek są poprawne</a:t>
            </a:r>
            <a:r>
              <a:rPr lang="pl-PL" sz="1400" dirty="0" smtClean="0">
                <a:solidFill>
                  <a:srgbClr val="008364"/>
                </a:solidFill>
                <a:ea typeface="Open Sans"/>
                <a:cs typeface="Open Sans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Open Sans"/>
                <a:cs typeface="Open Sans"/>
              </a:rPr>
              <a:t>UWAGA</a:t>
            </a:r>
            <a:r>
              <a:rPr lang="pl-PL" sz="1400" b="1" dirty="0">
                <a:solidFill>
                  <a:srgbClr val="008364"/>
                </a:solidFill>
                <a:ea typeface="Open Sans"/>
                <a:cs typeface="Open Sans"/>
              </a:rPr>
              <a:t>!  </a:t>
            </a: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/>
            </a:r>
            <a:b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</a:br>
            <a:r>
              <a:rPr lang="pl-PL" sz="1400" dirty="0">
                <a:solidFill>
                  <a:srgbClr val="008364"/>
                </a:solidFill>
                <a:ea typeface="Open Sans"/>
                <a:cs typeface="Open Sans"/>
              </a:rPr>
              <a:t>Jeśli któraś z danych uległa zmianie lub jest błędna, niezwłocznie zgłoś to do Banku w celu jej poprawienia zanim wyślesz wniosek do PFR.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393062" y="5628328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58795"/>
            <a:ext cx="5431971" cy="55029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5278612" y="1926771"/>
            <a:ext cx="1178712" cy="16987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573424"/>
            <a:ext cx="512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Podaj przychody w wybranych miesiącach z roku 2019 i 2020 oraz Koszty </a:t>
            </a:r>
            <a:r>
              <a:rPr lang="pl-PL" sz="1400" dirty="0" smtClean="0"/>
              <a:t>Stałe </a:t>
            </a:r>
            <a:r>
              <a:rPr lang="pl-PL" sz="1400" dirty="0"/>
              <a:t>za wskazane miesiące roku 2020.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29699" y="979829"/>
            <a:ext cx="5696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finansowe Firmy na podstawie faktycznie osiągniętych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Przychodów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Kosztów Stałych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 rot="5400000">
            <a:off x="8720053" y="-468682"/>
            <a:ext cx="740227" cy="5030395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29424" y="2213381"/>
            <a:ext cx="5241637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Podaj przychody w wybranych miesiącach z roku 2019 oraz faktyczne przychody we wskazanych miesiącach za 2021 oraz faktyczne Koszty </a:t>
            </a:r>
            <a:r>
              <a:rPr lang="pl-PL" sz="1400" dirty="0" smtClean="0"/>
              <a:t>Stałe </a:t>
            </a:r>
            <a:r>
              <a:rPr lang="pl-PL" sz="1400" dirty="0"/>
              <a:t>za wskazane miesiące roku 2021.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Faktycznie osiągnięte Przychody i Koszty </a:t>
            </a:r>
            <a:r>
              <a:rPr lang="pl-PL" sz="1400" dirty="0" smtClean="0"/>
              <a:t>Stałe </a:t>
            </a:r>
            <a:r>
              <a:rPr lang="pl-PL" sz="1400" dirty="0"/>
              <a:t>będą podstawą do wyliczenia ewentualnej nadwyżki.</a:t>
            </a:r>
          </a:p>
        </p:txBody>
      </p:sp>
      <p:sp>
        <p:nvSpPr>
          <p:cNvPr id="17" name="Prostokąt 16"/>
          <p:cNvSpPr/>
          <p:nvPr/>
        </p:nvSpPr>
        <p:spPr>
          <a:xfrm rot="5400000">
            <a:off x="8697379" y="1489152"/>
            <a:ext cx="740227" cy="5030395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łamany 17"/>
          <p:cNvCxnSpPr/>
          <p:nvPr/>
        </p:nvCxnSpPr>
        <p:spPr>
          <a:xfrm>
            <a:off x="5295641" y="2806976"/>
            <a:ext cx="1161683" cy="82726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529424" y="3667022"/>
            <a:ext cx="5621295" cy="243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b="1" dirty="0" smtClean="0">
                <a:solidFill>
                  <a:srgbClr val="008364"/>
                </a:solidFill>
                <a:ea typeface="Open Sans"/>
                <a:cs typeface="Open Sans"/>
              </a:rPr>
              <a:t>UWAGA</a:t>
            </a:r>
            <a:r>
              <a:rPr lang="pl-PL" sz="1200" dirty="0" smtClean="0">
                <a:solidFill>
                  <a:srgbClr val="008364"/>
                </a:solidFill>
                <a:ea typeface="Open Sans"/>
                <a:cs typeface="Open Sans"/>
              </a:rPr>
              <a:t>: </a:t>
            </a:r>
            <a:r>
              <a:rPr lang="pl-PL" sz="1200" dirty="0" smtClean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Przedsiębiorcy </a:t>
            </a:r>
            <a:r>
              <a:rPr lang="pl-PL" sz="1200" dirty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 wniosku o subwencję co do zasady prognozowali przychody oraz K</a:t>
            </a:r>
            <a:r>
              <a:rPr lang="pl-PL" sz="1200" dirty="0" smtClean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oszty Stałe </a:t>
            </a:r>
            <a:r>
              <a:rPr lang="pl-PL" sz="1200" dirty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okres od 1 listopada 2020 r. do 31 marca 2021 r. Dlatego też, w celu rozliczenia subwencji muszą podać rzeczywiste koszty stałe oraz wysokość przychodów dla tego okresu. Pomocny w wyliczeniu tej różnicy będzie specjalny kalkulator, który został zaszyty w formularzu rozliczenia. Beneficjent musi sprawdzić, czy  nastąpiła nadwyżka między wartością subwencji wyliczoną w oparciu o przewidywaną wartość </a:t>
            </a:r>
            <a:r>
              <a:rPr lang="pl-PL" sz="1200" dirty="0" smtClean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Kosztów Stałych </a:t>
            </a:r>
            <a:r>
              <a:rPr lang="pl-PL" sz="1200" dirty="0">
                <a:solidFill>
                  <a:srgbClr val="0088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oraz wysokość spadku przychodów, a subwencją, którą otrzymaliby w oparciu o kwotę rzeczywistych kosztów stałych oraz rzeczywistą wysokość spadku przychodów. Jeśli taka nadwyżka występuje, beneficjent będzie musiał ją zwrócić do 15 marca 2022 r. na indywidualny rachunek wskazany w formularzu oświadczenia.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8" name="Obraz 3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634" y="6214508"/>
            <a:ext cx="1680730" cy="54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614934" y="1628559"/>
            <a:ext cx="611695" cy="46149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400241"/>
            <a:ext cx="56969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MŚP</a:t>
            </a:r>
            <a:r>
              <a:rPr lang="pl-PL" sz="1400" dirty="0"/>
              <a:t>, składając Oświadczenie o Rozliczeniu – jako dowód poprawności rozliczenia - załącza pliki JPK w postaci </a:t>
            </a:r>
            <a:r>
              <a:rPr lang="pl-PL" sz="1400" dirty="0" err="1"/>
              <a:t>xml</a:t>
            </a:r>
            <a:r>
              <a:rPr lang="pl-PL" sz="1400" dirty="0"/>
              <a:t>, wygenerowane z programów </a:t>
            </a:r>
            <a:r>
              <a:rPr lang="pl-PL" sz="1400" dirty="0" smtClean="0"/>
              <a:t>księgowych.</a:t>
            </a:r>
            <a:endParaRPr lang="pl-PL" sz="1400" dirty="0"/>
          </a:p>
          <a:p>
            <a:r>
              <a:rPr lang="pl-PL" sz="1400" dirty="0"/>
              <a:t>W zależności od prowadzonej rachunkowości będą to pliki JPK_PKPIR lub JPK_KR</a:t>
            </a:r>
          </a:p>
          <a:p>
            <a:r>
              <a:rPr lang="pl-PL" sz="1400" dirty="0"/>
              <a:t>Liczba załączników nie może przekraczać 10 sztuk o rozszerzeniu XML, maksymalny rozmiar jednego pliku to </a:t>
            </a:r>
            <a:r>
              <a:rPr lang="pl-PL" sz="1400" dirty="0" smtClean="0"/>
              <a:t>5MB</a:t>
            </a:r>
            <a:r>
              <a:rPr lang="pl-PL" sz="1400" dirty="0"/>
              <a:t>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Pliki JPK</a:t>
            </a:r>
          </a:p>
        </p:txBody>
      </p:sp>
      <p:pic>
        <p:nvPicPr>
          <p:cNvPr id="14" name="Obraz 13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200" y="1287606"/>
            <a:ext cx="5142003" cy="18257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/>
          <p:nvPr/>
        </p:nvPicPr>
        <p:blipFill>
          <a:blip r:embed="rId4"/>
          <a:stretch>
            <a:fillRect/>
          </a:stretch>
        </p:blipFill>
        <p:spPr>
          <a:xfrm>
            <a:off x="6553200" y="3488934"/>
            <a:ext cx="5142003" cy="2349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529699" y="3818131"/>
            <a:ext cx="5257800" cy="77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/>
              <a:t>W przypadku błędnego załączenia plików JPK można je usunąć poprzez przycisk „</a:t>
            </a:r>
            <a:r>
              <a:rPr lang="pl-PL" sz="1400" b="1" dirty="0"/>
              <a:t>Usuń</a:t>
            </a:r>
            <a:r>
              <a:rPr lang="pl-PL" sz="1400" dirty="0"/>
              <a:t>”. Skasowany plik można zastąpić nowym.</a:t>
            </a:r>
          </a:p>
        </p:txBody>
      </p:sp>
      <p:sp>
        <p:nvSpPr>
          <p:cNvPr id="7" name="Prostokąt 6"/>
          <p:cNvSpPr/>
          <p:nvPr/>
        </p:nvSpPr>
        <p:spPr>
          <a:xfrm>
            <a:off x="603530" y="4975035"/>
            <a:ext cx="5257800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cxnSp>
        <p:nvCxnSpPr>
          <p:cNvPr id="19" name="Łącznik łamany 18"/>
          <p:cNvCxnSpPr/>
          <p:nvPr/>
        </p:nvCxnSpPr>
        <p:spPr>
          <a:xfrm flipV="1">
            <a:off x="5539404" y="3833664"/>
            <a:ext cx="611695" cy="46149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17" y="330556"/>
            <a:ext cx="5090762" cy="29958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7989083" y="6285341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Obraz 24"/>
          <p:cNvPicPr/>
          <p:nvPr/>
        </p:nvPicPr>
        <p:blipFill>
          <a:blip r:embed="rId4"/>
          <a:stretch>
            <a:fillRect/>
          </a:stretch>
        </p:blipFill>
        <p:spPr>
          <a:xfrm>
            <a:off x="6365216" y="3376004"/>
            <a:ext cx="5090763" cy="31447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293725" y="1082745"/>
            <a:ext cx="1071491" cy="4589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Wyliczona faktyczna kwota subwencji </a:t>
            </a:r>
          </a:p>
        </p:txBody>
      </p:sp>
      <p:sp>
        <p:nvSpPr>
          <p:cNvPr id="7" name="Prostokąt 6"/>
          <p:cNvSpPr/>
          <p:nvPr/>
        </p:nvSpPr>
        <p:spPr>
          <a:xfrm>
            <a:off x="638889" y="2520624"/>
            <a:ext cx="5097882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„</a:t>
            </a:r>
            <a:r>
              <a:rPr lang="pl-PL" sz="1050" b="1" dirty="0"/>
              <a:t>Wróć</a:t>
            </a:r>
            <a:r>
              <a:rPr lang="pl-PL" sz="1050" dirty="0"/>
              <a:t>” zostaniesz przekierowany na poprzedni </a:t>
            </a:r>
            <a:r>
              <a:rPr lang="pl-PL" sz="1050" dirty="0" smtClean="0"/>
              <a:t>ekran.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 smtClean="0"/>
              <a:t>Po </a:t>
            </a:r>
            <a:r>
              <a:rPr lang="pl-PL" sz="1050" dirty="0"/>
              <a:t>wybraniu przycisku „</a:t>
            </a:r>
            <a:r>
              <a:rPr lang="pl-PL" sz="1050" b="1" dirty="0"/>
              <a:t>Dalej</a:t>
            </a:r>
            <a:r>
              <a:rPr lang="pl-PL" sz="1050" dirty="0"/>
              <a:t>” zostaniesz przekierowany na kolejny ekran.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04474" y="1323441"/>
            <a:ext cx="4748913" cy="1742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/>
              <a:t>Kwota subwencji wyliczona na podstawie faktycznie osiągniętych Przychodów i Kosztów stałych. </a:t>
            </a:r>
            <a:endParaRPr lang="pl-PL" sz="1200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 smtClean="0"/>
              <a:t>Kwota </a:t>
            </a:r>
            <a:r>
              <a:rPr lang="pl-PL" sz="1200" dirty="0"/>
              <a:t>subwencji możliwa do umorzenia. </a:t>
            </a:r>
            <a:endParaRPr lang="pl-PL" sz="1200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200" dirty="0" smtClean="0"/>
              <a:t>Kwota </a:t>
            </a:r>
            <a:r>
              <a:rPr lang="pl-PL" sz="1200" dirty="0"/>
              <a:t>subwencji, którą Przedsiębiorca zobowiązany jest zwrócić.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sz="1400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sz="1400" dirty="0"/>
          </a:p>
        </p:txBody>
      </p:sp>
      <p:cxnSp>
        <p:nvCxnSpPr>
          <p:cNvPr id="19" name="Łącznik łamany 18"/>
          <p:cNvCxnSpPr/>
          <p:nvPr/>
        </p:nvCxnSpPr>
        <p:spPr>
          <a:xfrm flipV="1">
            <a:off x="5278612" y="1682709"/>
            <a:ext cx="1086604" cy="265162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łamany 19"/>
          <p:cNvCxnSpPr/>
          <p:nvPr/>
        </p:nvCxnSpPr>
        <p:spPr>
          <a:xfrm>
            <a:off x="5278612" y="2194705"/>
            <a:ext cx="1086604" cy="396228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98992" y="3207033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12. Dane podsumowujące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589570" y="3638722"/>
            <a:ext cx="5577187" cy="257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Sprawdź czy wszystkie dane są poprawne.</a:t>
            </a:r>
            <a:br>
              <a:rPr lang="pl-PL" sz="1200" dirty="0"/>
            </a:br>
            <a:r>
              <a:rPr lang="pl-PL" sz="1200" b="1" dirty="0"/>
              <a:t>UWAGA!  </a:t>
            </a:r>
            <a:br>
              <a:rPr lang="pl-PL" sz="1200" b="1" dirty="0"/>
            </a:br>
            <a:r>
              <a:rPr lang="pl-PL" sz="1200" dirty="0"/>
              <a:t>Jeśli któraś z danych uległa zmianie lub jest błędna, niezwłocznie zgłoś to do Banku w celu jej poprawienia zanim wyślesz wniosek do PFR</a:t>
            </a:r>
            <a:r>
              <a:rPr lang="pl-PL" sz="12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Kwota subwencji jaka został przyznana Przedsiębiorcy </a:t>
            </a:r>
            <a:r>
              <a:rPr lang="pl-PL" sz="12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Po wypełnieniu formularza Oświadczenia o Rozliczeniu istnieje możliwość pobrania jego projektu (Oświadczenie jeszcze nie jest podpisane). Przedsiębiorca ma możliwość zapoznania się z zapisami Oświadczenia oraz sprawdzenia poprawności swoich danych</a:t>
            </a:r>
            <a:r>
              <a:rPr lang="pl-PL" sz="1200" dirty="0" smtClean="0"/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/>
              <a:t>Aby wysłać Oświadczenie o Rozliczeniu należy wybrać przycisk „</a:t>
            </a:r>
            <a:r>
              <a:rPr lang="pl-PL" sz="1200" b="1" dirty="0"/>
              <a:t>Wyślij wniosek</a:t>
            </a:r>
            <a:r>
              <a:rPr lang="pl-PL" sz="1200" dirty="0"/>
              <a:t>”.</a:t>
            </a:r>
          </a:p>
        </p:txBody>
      </p:sp>
      <p:cxnSp>
        <p:nvCxnSpPr>
          <p:cNvPr id="39" name="Łącznik łamany 38"/>
          <p:cNvCxnSpPr/>
          <p:nvPr/>
        </p:nvCxnSpPr>
        <p:spPr>
          <a:xfrm>
            <a:off x="5293725" y="3763150"/>
            <a:ext cx="1071491" cy="230713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łamany 45"/>
          <p:cNvCxnSpPr/>
          <p:nvPr/>
        </p:nvCxnSpPr>
        <p:spPr>
          <a:xfrm flipV="1">
            <a:off x="5293725" y="4510360"/>
            <a:ext cx="1002197" cy="87742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flipV="1">
            <a:off x="5293725" y="5483206"/>
            <a:ext cx="1071491" cy="6475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łamany 53"/>
          <p:cNvCxnSpPr/>
          <p:nvPr/>
        </p:nvCxnSpPr>
        <p:spPr>
          <a:xfrm flipV="1">
            <a:off x="5293725" y="6026235"/>
            <a:ext cx="4993275" cy="31874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4171" y="131962"/>
            <a:ext cx="11811000" cy="5214258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835075"/>
            <a:ext cx="1120510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Oświadczenie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 Rozliczeniu nie jest składane przez Beneficjentów: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dokonali spłaty subwencji finansowej w całości przed nadejściem terminu do złożenia Oświadczenia o Rozliczeniu, w efekcie czego umowa subwencji finansowej wygasła;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którzy nie posiadają aktywnej relacji z Bankiem, za pośrednictwem którego zawarli umowę subwencji finansowej (nie posiadają zawartej umowy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prowadzenie rachunku bankowego oraz umowy o świadczenie usług Bankowości Elektronicznej) oraz nie odnowili tej relacji przed upływem terminu na złożenie Oświadczenia o Rozliczeniu; lub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stosunku do których PFR wystosował wezwanie do zwrotu Subwencji Finansowej. </a:t>
            </a:r>
          </a:p>
          <a:p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WAŻNE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Firma może wnioskować o subwencję finansową od 18 listopada 2021 r. do 15 stycznia 2022 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Formularz Oświadczenia o Rozliczeniu subwencji zostanie udostępniony tylko i wyłącznie w systemie bankowości elektronicznej tego samego banku,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którym składany był wniosek.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Oświadczenie o Rozliczeniu musi zostać złożone przez osobę posiadającą dostęp do bankowości elektronicznej Beneficjenta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Warunkiem rozliczenia i umorzenia subwencji przez Przedsiębiorcę </a:t>
            </a: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sektora MŚP jest: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nieprzerwane utrzymanie działalności gospodarczej do 31 grudnia 2021 r. oraz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rozliczenie nadwyżki otrzymanej subwencji finansowej, wskazując rzeczywiste koszty stałe oraz rzeczywistą wysokość spadku przychodów na podstawie danych finansowych za okres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od: 1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listopada 2020 r. do 31 marca 2021 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9699" y="458795"/>
            <a:ext cx="3956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</a:rPr>
              <a:t>I. Przed </a:t>
            </a:r>
            <a:r>
              <a:rPr lang="pl-PL" sz="1400" b="1" dirty="0">
                <a:solidFill>
                  <a:srgbClr val="008364"/>
                </a:solidFill>
              </a:rPr>
              <a:t>złożeniem Oświadczenia o </a:t>
            </a:r>
            <a:r>
              <a:rPr lang="pl-PL" sz="1400" b="1" dirty="0" smtClean="0">
                <a:solidFill>
                  <a:srgbClr val="008364"/>
                </a:solidFill>
              </a:rPr>
              <a:t>Rozliczeniu</a:t>
            </a:r>
            <a:endParaRPr lang="pl-PL" sz="1400" dirty="0">
              <a:solidFill>
                <a:srgbClr val="008364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49829" y="5561538"/>
            <a:ext cx="10635342" cy="523220"/>
          </a:xfrm>
          <a:prstGeom prst="rect">
            <a:avLst/>
          </a:prstGeom>
          <a:noFill/>
          <a:ln>
            <a:solidFill>
              <a:srgbClr val="008364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Zapoznaj się z zasadami rozliczania Tarczy Finansowej 2.0.  PFR dostępnymi na stronie internetowej Polskiego Funduszu Rozwoju: </a:t>
            </a: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l-PL" sz="1400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pfrsa.pl/tarcza-finansowa-pfr/tarcza-finansowa-pfr-20.html#mmsp</a:t>
            </a:r>
            <a:endParaRPr lang="pl-PL" sz="1400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204942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9" y="860086"/>
            <a:ext cx="5354342" cy="1685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5106323" y="1955008"/>
            <a:ext cx="6018877" cy="436592"/>
          </a:xfrm>
          <a:prstGeom prst="bentConnector3">
            <a:avLst>
              <a:gd name="adj1" fmla="val 753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Wysłanie Oświadczenia o Rozliczeniu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Po wybraniu przycisku „</a:t>
            </a:r>
            <a:r>
              <a:rPr lang="pl-PL" sz="1400" b="1" dirty="0">
                <a:ea typeface="Calibri" panose="020F0502020204030204" pitchFamily="34" charset="0"/>
                <a:cs typeface="Calibri" panose="020F0502020204030204" pitchFamily="34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” przyjdzie na nr telefonu </a:t>
            </a:r>
            <a:r>
              <a:rPr lang="pl-PL" sz="1400" dirty="0">
                <a:ea typeface="Times New Roman" panose="02020603050405020304" pitchFamily="18" charset="0"/>
                <a:cs typeface="Calibri" panose="020F0502020204030204" pitchFamily="34" charset="0"/>
              </a:rPr>
              <a:t>podany przez Przedsiębiorcę do kontaktu z Bankiem lub wskazany przez osobę upoważnioną we Wniosku</a:t>
            </a:r>
            <a:r>
              <a:rPr lang="pl-PL" sz="1400" dirty="0">
                <a:ea typeface="Calibri" panose="020F0502020204030204" pitchFamily="34" charset="0"/>
                <a:cs typeface="Calibri" panose="020F0502020204030204" pitchFamily="34" charset="0"/>
              </a:rPr>
              <a:t> kod sms, który należy wprowadzić do wniosku celem jego zatwierdzenia.  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28272" y="2841639"/>
            <a:ext cx="5589497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zatwierdzić wniosek należy wprowadzić 8-cyfrowy kod. Wprowadzenie kodu sms jest równoznaczne z podpisaniem Oświadczenia o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Rozliczeniu.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UWAGA!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Brak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wprowadzenia kodu sms w celu zatwierdzenia Oświadczenia skutkuje nie wysłaniem wniosku do PFR i tym samym nie otrzymanie subwencji finansowej.</a:t>
            </a:r>
            <a:endParaRPr lang="pl-PL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Łącznik łamany 31"/>
          <p:cNvCxnSpPr/>
          <p:nvPr/>
        </p:nvCxnSpPr>
        <p:spPr>
          <a:xfrm flipV="1">
            <a:off x="5106323" y="2273337"/>
            <a:ext cx="4211848" cy="1271273"/>
          </a:xfrm>
          <a:prstGeom prst="bentConnector3">
            <a:avLst>
              <a:gd name="adj1" fmla="val 99882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539158" y="4469535"/>
            <a:ext cx="10498956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Aby wygenerować ponownie kod do zatwierdzenia wniosku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sms ponownie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9158" y="4935786"/>
            <a:ext cx="92470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Po wprowadzeniu  8-cyfrowego kodu należy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Wyślij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37" name="Łącznik łamany 36"/>
          <p:cNvCxnSpPr/>
          <p:nvPr/>
        </p:nvCxnSpPr>
        <p:spPr>
          <a:xfrm rot="5400000" flipH="1" flipV="1">
            <a:off x="8482691" y="3078384"/>
            <a:ext cx="2331817" cy="773330"/>
          </a:xfrm>
          <a:prstGeom prst="bentConnector3">
            <a:avLst>
              <a:gd name="adj1" fmla="val 24791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łamany 41"/>
          <p:cNvCxnSpPr/>
          <p:nvPr/>
        </p:nvCxnSpPr>
        <p:spPr>
          <a:xfrm flipV="1">
            <a:off x="7303188" y="2373099"/>
            <a:ext cx="3822013" cy="2724109"/>
          </a:xfrm>
          <a:prstGeom prst="bentConnector3">
            <a:avLst>
              <a:gd name="adj1" fmla="val 100128"/>
            </a:avLst>
          </a:prstGeom>
          <a:ln>
            <a:solidFill>
              <a:srgbClr val="BA2833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tekst&#10;&#10;Opis wygenerowany automatycznie"/>
          <p:cNvPicPr/>
          <p:nvPr/>
        </p:nvPicPr>
        <p:blipFill>
          <a:blip r:embed="rId3"/>
          <a:stretch>
            <a:fillRect/>
          </a:stretch>
        </p:blipFill>
        <p:spPr>
          <a:xfrm>
            <a:off x="6117769" y="1232725"/>
            <a:ext cx="5760720" cy="2317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4648200" y="1872343"/>
            <a:ext cx="1698171" cy="85997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29699" y="979829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 Potwierdzenie wysłania Oświadczenia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28272" y="1531332"/>
            <a:ext cx="558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Po </a:t>
            </a:r>
            <a:r>
              <a:rPr lang="pl-PL" sz="1400" dirty="0"/>
              <a:t>wysłaniu Oświadczenia pojawi się informacja z numerem identyfikującym wniosek.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74555" y="3891988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 </a:t>
            </a:r>
            <a:r>
              <a:rPr lang="pl-PL" sz="1400" b="1" dirty="0">
                <a:solidFill>
                  <a:srgbClr val="008364"/>
                </a:solidFill>
              </a:rPr>
              <a:t>Status Oświadczenia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8272" y="4321747"/>
            <a:ext cx="5262928" cy="77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celu sprawdzenia statusu Oświadczenia o  Rozliczeniu subwencji Tarcza 2.0 wybierz przycisk „Sprawdź status wniosku</a:t>
            </a:r>
            <a:r>
              <a:rPr lang="pl-PL" sz="1400" dirty="0" smtClean="0"/>
              <a:t>”.</a:t>
            </a:r>
            <a:endParaRPr lang="pl-PL" sz="1400" dirty="0"/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85" y="4144194"/>
            <a:ext cx="5729534" cy="7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/>
          <p:nvPr/>
        </p:nvPicPr>
        <p:blipFill>
          <a:blip r:embed="rId5"/>
          <a:stretch>
            <a:fillRect/>
          </a:stretch>
        </p:blipFill>
        <p:spPr>
          <a:xfrm>
            <a:off x="6171484" y="4940394"/>
            <a:ext cx="5729535" cy="6257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>
            <a:off x="4648200" y="4986176"/>
            <a:ext cx="4550229" cy="309136"/>
          </a:xfrm>
          <a:prstGeom prst="bentConnector3">
            <a:avLst>
              <a:gd name="adj1" fmla="val 25359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tekst&#10;&#10;Opis wygenerowany automatyczn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991" y="356763"/>
            <a:ext cx="5188192" cy="63397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3" name="Łącznik łamany 12"/>
          <p:cNvCxnSpPr/>
          <p:nvPr/>
        </p:nvCxnSpPr>
        <p:spPr>
          <a:xfrm>
            <a:off x="5676725" y="1970314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485268" y="1013640"/>
            <a:ext cx="5696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Potwierdzenie 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złożenia wniosku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206796" y="6344979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29699" y="1569357"/>
            <a:ext cx="544798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Z listy rozwijalnej wybierz numer wniosku, którego status chcesz sprawdzić.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99674" y="2523671"/>
            <a:ext cx="569693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W polu „</a:t>
            </a:r>
            <a:r>
              <a:rPr lang="pl-PL" sz="1400" b="1" dirty="0"/>
              <a:t>Status</a:t>
            </a:r>
            <a:r>
              <a:rPr lang="pl-PL" sz="1400" dirty="0"/>
              <a:t>” jest podana informacja o aktualnym statusie Oświadczenia</a:t>
            </a:r>
            <a:r>
              <a:rPr lang="pl-PL" sz="1400" dirty="0" smtClean="0"/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Status „</a:t>
            </a:r>
            <a:r>
              <a:rPr lang="pl-PL" sz="1400" b="1" dirty="0"/>
              <a:t>wysłany</a:t>
            </a:r>
            <a:r>
              <a:rPr lang="pl-PL" sz="1400" dirty="0"/>
              <a:t>” oznacza, że Oświadczenie zostało złożone i oczekuję na decyzję PFR.</a:t>
            </a:r>
          </a:p>
        </p:txBody>
      </p:sp>
      <p:cxnSp>
        <p:nvCxnSpPr>
          <p:cNvPr id="18" name="Łącznik łamany 17"/>
          <p:cNvCxnSpPr/>
          <p:nvPr/>
        </p:nvCxnSpPr>
        <p:spPr>
          <a:xfrm>
            <a:off x="5730977" y="2878461"/>
            <a:ext cx="1039761" cy="304800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485268" y="4371911"/>
            <a:ext cx="6096000" cy="773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400" dirty="0"/>
              <a:t>Istnieje możliwość pobrania Oświadczenia o Rozliczeniu, które zostało już przez Przedsiębiorcę podpisane przy użyciu kodu sms i wysłaniu Oświadczenia. </a:t>
            </a:r>
          </a:p>
        </p:txBody>
      </p:sp>
      <p:cxnSp>
        <p:nvCxnSpPr>
          <p:cNvPr id="20" name="Łącznik łamany 19"/>
          <p:cNvCxnSpPr/>
          <p:nvPr/>
        </p:nvCxnSpPr>
        <p:spPr>
          <a:xfrm flipV="1">
            <a:off x="4593774" y="3897086"/>
            <a:ext cx="2176964" cy="1121229"/>
          </a:xfrm>
          <a:prstGeom prst="bentConnector3">
            <a:avLst>
              <a:gd name="adj1" fmla="val 840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40">
            <a:extLst>
              <a:ext uri="{FF2B5EF4-FFF2-40B4-BE49-F238E27FC236}">
                <a16:creationId xmlns:a16="http://schemas.microsoft.com/office/drawing/2014/main" id="{FEF521EE-8A15-4F2E-98FF-0641D0D9B495}"/>
              </a:ext>
            </a:extLst>
          </p:cNvPr>
          <p:cNvSpPr/>
          <p:nvPr/>
        </p:nvSpPr>
        <p:spPr>
          <a:xfrm>
            <a:off x="8051462" y="920423"/>
            <a:ext cx="138457" cy="13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ymbol zastępczy tekstu 2">
            <a:extLst>
              <a:ext uri="{FF2B5EF4-FFF2-40B4-BE49-F238E27FC236}">
                <a16:creationId xmlns:a16="http://schemas.microsoft.com/office/drawing/2014/main" id="{B61530FD-03AD-419F-AB6D-4B3F95524503}"/>
              </a:ext>
            </a:extLst>
          </p:cNvPr>
          <p:cNvSpPr txBox="1">
            <a:spLocks/>
          </p:cNvSpPr>
          <p:nvPr/>
        </p:nvSpPr>
        <p:spPr>
          <a:xfrm>
            <a:off x="479425" y="441325"/>
            <a:ext cx="11233150" cy="479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 smtClean="0">
                <a:solidFill>
                  <a:schemeClr val="accent1"/>
                </a:solidFill>
                <a:latin typeface="+mj-lt"/>
              </a:rPr>
              <a:t>Kontakt</a:t>
            </a:r>
            <a:endParaRPr lang="pl-PL" sz="2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1" name="Group 260">
            <a:extLst>
              <a:ext uri="{FF2B5EF4-FFF2-40B4-BE49-F238E27FC236}">
                <a16:creationId xmlns:a16="http://schemas.microsoft.com/office/drawing/2014/main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0" y="1532619"/>
            <a:ext cx="12192000" cy="3948969"/>
            <a:chOff x="0" y="1532619"/>
            <a:chExt cx="12192000" cy="3948969"/>
          </a:xfrm>
        </p:grpSpPr>
        <p:pic>
          <p:nvPicPr>
            <p:cNvPr id="26" name="Picture Placeholder 29">
              <a:extLst>
                <a:ext uri="{FF2B5EF4-FFF2-40B4-BE49-F238E27FC236}">
                  <a16:creationId xmlns:a16="http://schemas.microsoft.com/office/drawing/2014/main" id="{F36BF094-457B-4E24-BD3E-DF05D492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00" b="28500"/>
            <a:stretch>
              <a:fillRect/>
            </a:stretch>
          </p:blipFill>
          <p:spPr>
            <a:xfrm>
              <a:off x="0" y="1532619"/>
              <a:ext cx="12192000" cy="3494311"/>
            </a:xfrm>
            <a:prstGeom prst="rect">
              <a:avLst/>
            </a:prstGeom>
          </p:spPr>
        </p:pic>
        <p:sp>
          <p:nvSpPr>
            <p:cNvPr id="70" name="Rectangle 122">
              <a:extLst>
                <a:ext uri="{FF2B5EF4-FFF2-40B4-BE49-F238E27FC236}">
                  <a16:creationId xmlns:a16="http://schemas.microsoft.com/office/drawing/2014/main" id="{7DFAABA9-F692-4B44-9071-A901ED49B139}"/>
                </a:ext>
              </a:extLst>
            </p:cNvPr>
            <p:cNvSpPr/>
            <p:nvPr/>
          </p:nvSpPr>
          <p:spPr>
            <a:xfrm rot="456401">
              <a:off x="1873756" y="2635952"/>
              <a:ext cx="4921011" cy="2845636"/>
            </a:xfrm>
            <a:prstGeom prst="rect">
              <a:avLst/>
            </a:prstGeom>
            <a:solidFill>
              <a:srgbClr val="CAD23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71" name="Rectangle 123">
              <a:extLst>
                <a:ext uri="{FF2B5EF4-FFF2-40B4-BE49-F238E27FC236}">
                  <a16:creationId xmlns:a16="http://schemas.microsoft.com/office/drawing/2014/main" id="{039E38DC-35DA-4DDB-8A1C-279AA7612F0D}"/>
                </a:ext>
              </a:extLst>
            </p:cNvPr>
            <p:cNvSpPr/>
            <p:nvPr/>
          </p:nvSpPr>
          <p:spPr>
            <a:xfrm>
              <a:off x="1807374" y="2593864"/>
              <a:ext cx="4921011" cy="2862000"/>
            </a:xfrm>
            <a:prstGeom prst="rect">
              <a:avLst/>
            </a:prstGeom>
            <a:solidFill>
              <a:srgbClr val="008364"/>
            </a:solidFill>
            <a:ln w="19050">
              <a:solidFill>
                <a:srgbClr val="00836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Rectangle 132">
              <a:extLst>
                <a:ext uri="{FF2B5EF4-FFF2-40B4-BE49-F238E27FC236}">
                  <a16:creationId xmlns:a16="http://schemas.microsoft.com/office/drawing/2014/main" id="{DAC46627-040D-42D7-9507-5586D63C9D06}"/>
                </a:ext>
              </a:extLst>
            </p:cNvPr>
            <p:cNvSpPr/>
            <p:nvPr/>
          </p:nvSpPr>
          <p:spPr>
            <a:xfrm>
              <a:off x="1807374" y="2600214"/>
              <a:ext cx="4740178" cy="284563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00836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74" name="Straight Connector 152">
              <a:extLst>
                <a:ext uri="{FF2B5EF4-FFF2-40B4-BE49-F238E27FC236}">
                  <a16:creationId xmlns:a16="http://schemas.microsoft.com/office/drawing/2014/main" id="{801C878C-79C9-4F55-B9B2-E633D6EBB23B}"/>
                </a:ext>
              </a:extLst>
            </p:cNvPr>
            <p:cNvCxnSpPr/>
            <p:nvPr/>
          </p:nvCxnSpPr>
          <p:spPr>
            <a:xfrm>
              <a:off x="2119985" y="3772930"/>
              <a:ext cx="3924000" cy="0"/>
            </a:xfrm>
            <a:prstGeom prst="line">
              <a:avLst/>
            </a:prstGeom>
            <a:ln w="12700">
              <a:solidFill>
                <a:srgbClr val="CAD2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55"/>
            <p:cNvGrpSpPr>
              <a:grpSpLocks noChangeAspect="1"/>
            </p:cNvGrpSpPr>
            <p:nvPr/>
          </p:nvGrpSpPr>
          <p:grpSpPr>
            <a:xfrm>
              <a:off x="2142585" y="3995409"/>
              <a:ext cx="268731" cy="216000"/>
              <a:chOff x="7062788" y="1984375"/>
              <a:chExt cx="1092200" cy="877888"/>
            </a:xfrm>
            <a:solidFill>
              <a:srgbClr val="CAD238"/>
            </a:solidFill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7134225" y="2208213"/>
                <a:ext cx="949325" cy="654050"/>
              </a:xfrm>
              <a:custGeom>
                <a:avLst/>
                <a:gdLst/>
                <a:ahLst/>
                <a:cxnLst>
                  <a:cxn ang="0">
                    <a:pos x="366" y="279"/>
                  </a:cxn>
                  <a:cxn ang="0">
                    <a:pos x="365" y="336"/>
                  </a:cxn>
                  <a:cxn ang="0">
                    <a:pos x="381" y="348"/>
                  </a:cxn>
                  <a:cxn ang="0">
                    <a:pos x="441" y="330"/>
                  </a:cxn>
                  <a:cxn ang="0">
                    <a:pos x="423" y="271"/>
                  </a:cxn>
                  <a:cxn ang="0">
                    <a:pos x="266" y="274"/>
                  </a:cxn>
                  <a:cxn ang="0">
                    <a:pos x="259" y="330"/>
                  </a:cxn>
                  <a:cxn ang="0">
                    <a:pos x="270" y="346"/>
                  </a:cxn>
                  <a:cxn ang="0">
                    <a:pos x="335" y="336"/>
                  </a:cxn>
                  <a:cxn ang="0">
                    <a:pos x="329" y="274"/>
                  </a:cxn>
                  <a:cxn ang="0">
                    <a:pos x="167" y="273"/>
                  </a:cxn>
                  <a:cxn ang="0">
                    <a:pos x="155" y="289"/>
                  </a:cxn>
                  <a:cxn ang="0">
                    <a:pos x="162" y="345"/>
                  </a:cxn>
                  <a:cxn ang="0">
                    <a:pos x="226" y="345"/>
                  </a:cxn>
                  <a:cxn ang="0">
                    <a:pos x="231" y="283"/>
                  </a:cxn>
                  <a:cxn ang="0">
                    <a:pos x="381" y="166"/>
                  </a:cxn>
                  <a:cxn ang="0">
                    <a:pos x="365" y="178"/>
                  </a:cxn>
                  <a:cxn ang="0">
                    <a:pos x="375" y="243"/>
                  </a:cxn>
                  <a:cxn ang="0">
                    <a:pos x="434" y="240"/>
                  </a:cxn>
                  <a:cxn ang="0">
                    <a:pos x="441" y="184"/>
                  </a:cxn>
                  <a:cxn ang="0">
                    <a:pos x="381" y="166"/>
                  </a:cxn>
                  <a:cxn ang="0">
                    <a:pos x="261" y="174"/>
                  </a:cxn>
                  <a:cxn ang="0">
                    <a:pos x="261" y="237"/>
                  </a:cxn>
                  <a:cxn ang="0">
                    <a:pos x="323" y="243"/>
                  </a:cxn>
                  <a:cxn ang="0">
                    <a:pos x="336" y="225"/>
                  </a:cxn>
                  <a:cxn ang="0">
                    <a:pos x="318" y="166"/>
                  </a:cxn>
                  <a:cxn ang="0">
                    <a:pos x="162" y="169"/>
                  </a:cxn>
                  <a:cxn ang="0">
                    <a:pos x="155" y="225"/>
                  </a:cxn>
                  <a:cxn ang="0">
                    <a:pos x="214" y="244"/>
                  </a:cxn>
                  <a:cxn ang="0">
                    <a:pos x="231" y="231"/>
                  </a:cxn>
                  <a:cxn ang="0">
                    <a:pos x="226" y="169"/>
                  </a:cxn>
                  <a:cxn ang="0">
                    <a:pos x="375" y="64"/>
                  </a:cxn>
                  <a:cxn ang="0">
                    <a:pos x="365" y="129"/>
                  </a:cxn>
                  <a:cxn ang="0">
                    <a:pos x="381" y="141"/>
                  </a:cxn>
                  <a:cxn ang="0">
                    <a:pos x="441" y="123"/>
                  </a:cxn>
                  <a:cxn ang="0">
                    <a:pos x="434" y="67"/>
                  </a:cxn>
                  <a:cxn ang="0">
                    <a:pos x="276" y="63"/>
                  </a:cxn>
                  <a:cxn ang="0">
                    <a:pos x="259" y="123"/>
                  </a:cxn>
                  <a:cxn ang="0">
                    <a:pos x="270" y="139"/>
                  </a:cxn>
                  <a:cxn ang="0">
                    <a:pos x="335" y="129"/>
                  </a:cxn>
                  <a:cxn ang="0">
                    <a:pos x="332" y="70"/>
                  </a:cxn>
                  <a:cxn ang="0">
                    <a:pos x="276" y="63"/>
                  </a:cxn>
                  <a:cxn ang="0">
                    <a:pos x="155" y="82"/>
                  </a:cxn>
                  <a:cxn ang="0">
                    <a:pos x="162" y="138"/>
                  </a:cxn>
                  <a:cxn ang="0">
                    <a:pos x="226" y="138"/>
                  </a:cxn>
                  <a:cxn ang="0">
                    <a:pos x="231" y="76"/>
                  </a:cxn>
                  <a:cxn ang="0">
                    <a:pos x="214" y="63"/>
                  </a:cxn>
                  <a:cxn ang="0">
                    <a:pos x="463" y="2"/>
                  </a:cxn>
                  <a:cxn ang="0">
                    <a:pos x="503" y="48"/>
                  </a:cxn>
                  <a:cxn ang="0">
                    <a:pos x="581" y="282"/>
                  </a:cxn>
                  <a:cxn ang="0">
                    <a:pos x="595" y="329"/>
                  </a:cxn>
                  <a:cxn ang="0">
                    <a:pos x="592" y="387"/>
                  </a:cxn>
                  <a:cxn ang="0">
                    <a:pos x="533" y="412"/>
                  </a:cxn>
                  <a:cxn ang="0">
                    <a:pos x="33" y="407"/>
                  </a:cxn>
                  <a:cxn ang="0">
                    <a:pos x="3" y="371"/>
                  </a:cxn>
                  <a:cxn ang="0">
                    <a:pos x="14" y="280"/>
                  </a:cxn>
                  <a:cxn ang="0">
                    <a:pos x="69" y="135"/>
                  </a:cxn>
                  <a:cxn ang="0">
                    <a:pos x="96" y="59"/>
                  </a:cxn>
                  <a:cxn ang="0">
                    <a:pos x="105" y="34"/>
                  </a:cxn>
                  <a:cxn ang="0">
                    <a:pos x="154" y="1"/>
                  </a:cxn>
                </a:cxnLst>
                <a:rect l="0" t="0" r="r" b="b"/>
                <a:pathLst>
                  <a:path w="598" h="412">
                    <a:moveTo>
                      <a:pt x="381" y="271"/>
                    </a:moveTo>
                    <a:lnTo>
                      <a:pt x="375" y="273"/>
                    </a:lnTo>
                    <a:lnTo>
                      <a:pt x="371" y="274"/>
                    </a:lnTo>
                    <a:lnTo>
                      <a:pt x="366" y="279"/>
                    </a:lnTo>
                    <a:lnTo>
                      <a:pt x="365" y="283"/>
                    </a:lnTo>
                    <a:lnTo>
                      <a:pt x="364" y="289"/>
                    </a:lnTo>
                    <a:lnTo>
                      <a:pt x="364" y="330"/>
                    </a:lnTo>
                    <a:lnTo>
                      <a:pt x="365" y="336"/>
                    </a:lnTo>
                    <a:lnTo>
                      <a:pt x="366" y="341"/>
                    </a:lnTo>
                    <a:lnTo>
                      <a:pt x="371" y="345"/>
                    </a:lnTo>
                    <a:lnTo>
                      <a:pt x="375" y="346"/>
                    </a:lnTo>
                    <a:lnTo>
                      <a:pt x="381" y="348"/>
                    </a:lnTo>
                    <a:lnTo>
                      <a:pt x="423" y="348"/>
                    </a:lnTo>
                    <a:lnTo>
                      <a:pt x="434" y="345"/>
                    </a:lnTo>
                    <a:lnTo>
                      <a:pt x="440" y="336"/>
                    </a:lnTo>
                    <a:lnTo>
                      <a:pt x="441" y="330"/>
                    </a:lnTo>
                    <a:lnTo>
                      <a:pt x="441" y="289"/>
                    </a:lnTo>
                    <a:lnTo>
                      <a:pt x="440" y="283"/>
                    </a:lnTo>
                    <a:lnTo>
                      <a:pt x="434" y="274"/>
                    </a:lnTo>
                    <a:lnTo>
                      <a:pt x="423" y="271"/>
                    </a:lnTo>
                    <a:lnTo>
                      <a:pt x="381" y="271"/>
                    </a:lnTo>
                    <a:close/>
                    <a:moveTo>
                      <a:pt x="276" y="271"/>
                    </a:moveTo>
                    <a:lnTo>
                      <a:pt x="270" y="273"/>
                    </a:lnTo>
                    <a:lnTo>
                      <a:pt x="266" y="274"/>
                    </a:lnTo>
                    <a:lnTo>
                      <a:pt x="261" y="279"/>
                    </a:lnTo>
                    <a:lnTo>
                      <a:pt x="260" y="283"/>
                    </a:lnTo>
                    <a:lnTo>
                      <a:pt x="259" y="289"/>
                    </a:lnTo>
                    <a:lnTo>
                      <a:pt x="259" y="330"/>
                    </a:lnTo>
                    <a:lnTo>
                      <a:pt x="260" y="336"/>
                    </a:lnTo>
                    <a:lnTo>
                      <a:pt x="261" y="341"/>
                    </a:lnTo>
                    <a:lnTo>
                      <a:pt x="266" y="345"/>
                    </a:lnTo>
                    <a:lnTo>
                      <a:pt x="270" y="346"/>
                    </a:lnTo>
                    <a:lnTo>
                      <a:pt x="276" y="348"/>
                    </a:lnTo>
                    <a:lnTo>
                      <a:pt x="318" y="348"/>
                    </a:lnTo>
                    <a:lnTo>
                      <a:pt x="329" y="345"/>
                    </a:lnTo>
                    <a:lnTo>
                      <a:pt x="335" y="336"/>
                    </a:lnTo>
                    <a:lnTo>
                      <a:pt x="336" y="330"/>
                    </a:lnTo>
                    <a:lnTo>
                      <a:pt x="336" y="289"/>
                    </a:lnTo>
                    <a:lnTo>
                      <a:pt x="335" y="283"/>
                    </a:lnTo>
                    <a:lnTo>
                      <a:pt x="329" y="274"/>
                    </a:lnTo>
                    <a:lnTo>
                      <a:pt x="318" y="271"/>
                    </a:lnTo>
                    <a:lnTo>
                      <a:pt x="276" y="271"/>
                    </a:lnTo>
                    <a:close/>
                    <a:moveTo>
                      <a:pt x="172" y="271"/>
                    </a:moveTo>
                    <a:lnTo>
                      <a:pt x="167" y="273"/>
                    </a:lnTo>
                    <a:lnTo>
                      <a:pt x="162" y="274"/>
                    </a:lnTo>
                    <a:lnTo>
                      <a:pt x="158" y="279"/>
                    </a:lnTo>
                    <a:lnTo>
                      <a:pt x="156" y="283"/>
                    </a:lnTo>
                    <a:lnTo>
                      <a:pt x="155" y="289"/>
                    </a:lnTo>
                    <a:lnTo>
                      <a:pt x="155" y="330"/>
                    </a:lnTo>
                    <a:lnTo>
                      <a:pt x="156" y="336"/>
                    </a:lnTo>
                    <a:lnTo>
                      <a:pt x="158" y="341"/>
                    </a:lnTo>
                    <a:lnTo>
                      <a:pt x="162" y="345"/>
                    </a:lnTo>
                    <a:lnTo>
                      <a:pt x="167" y="346"/>
                    </a:lnTo>
                    <a:lnTo>
                      <a:pt x="172" y="348"/>
                    </a:lnTo>
                    <a:lnTo>
                      <a:pt x="214" y="348"/>
                    </a:lnTo>
                    <a:lnTo>
                      <a:pt x="226" y="345"/>
                    </a:lnTo>
                    <a:lnTo>
                      <a:pt x="231" y="336"/>
                    </a:lnTo>
                    <a:lnTo>
                      <a:pt x="233" y="330"/>
                    </a:lnTo>
                    <a:lnTo>
                      <a:pt x="233" y="289"/>
                    </a:lnTo>
                    <a:lnTo>
                      <a:pt x="231" y="283"/>
                    </a:lnTo>
                    <a:lnTo>
                      <a:pt x="226" y="274"/>
                    </a:lnTo>
                    <a:lnTo>
                      <a:pt x="214" y="271"/>
                    </a:lnTo>
                    <a:lnTo>
                      <a:pt x="172" y="271"/>
                    </a:lnTo>
                    <a:close/>
                    <a:moveTo>
                      <a:pt x="381" y="166"/>
                    </a:moveTo>
                    <a:lnTo>
                      <a:pt x="375" y="168"/>
                    </a:lnTo>
                    <a:lnTo>
                      <a:pt x="371" y="169"/>
                    </a:lnTo>
                    <a:lnTo>
                      <a:pt x="366" y="174"/>
                    </a:lnTo>
                    <a:lnTo>
                      <a:pt x="365" y="178"/>
                    </a:lnTo>
                    <a:lnTo>
                      <a:pt x="364" y="184"/>
                    </a:lnTo>
                    <a:lnTo>
                      <a:pt x="364" y="225"/>
                    </a:lnTo>
                    <a:lnTo>
                      <a:pt x="366" y="237"/>
                    </a:lnTo>
                    <a:lnTo>
                      <a:pt x="375" y="243"/>
                    </a:lnTo>
                    <a:lnTo>
                      <a:pt x="381" y="244"/>
                    </a:lnTo>
                    <a:lnTo>
                      <a:pt x="423" y="244"/>
                    </a:lnTo>
                    <a:lnTo>
                      <a:pt x="428" y="243"/>
                    </a:lnTo>
                    <a:lnTo>
                      <a:pt x="434" y="240"/>
                    </a:lnTo>
                    <a:lnTo>
                      <a:pt x="437" y="237"/>
                    </a:lnTo>
                    <a:lnTo>
                      <a:pt x="440" y="231"/>
                    </a:lnTo>
                    <a:lnTo>
                      <a:pt x="441" y="225"/>
                    </a:lnTo>
                    <a:lnTo>
                      <a:pt x="441" y="184"/>
                    </a:lnTo>
                    <a:lnTo>
                      <a:pt x="440" y="178"/>
                    </a:lnTo>
                    <a:lnTo>
                      <a:pt x="434" y="169"/>
                    </a:lnTo>
                    <a:lnTo>
                      <a:pt x="423" y="166"/>
                    </a:lnTo>
                    <a:lnTo>
                      <a:pt x="381" y="166"/>
                    </a:lnTo>
                    <a:close/>
                    <a:moveTo>
                      <a:pt x="276" y="166"/>
                    </a:moveTo>
                    <a:lnTo>
                      <a:pt x="270" y="168"/>
                    </a:lnTo>
                    <a:lnTo>
                      <a:pt x="266" y="169"/>
                    </a:lnTo>
                    <a:lnTo>
                      <a:pt x="261" y="174"/>
                    </a:lnTo>
                    <a:lnTo>
                      <a:pt x="260" y="178"/>
                    </a:lnTo>
                    <a:lnTo>
                      <a:pt x="259" y="184"/>
                    </a:lnTo>
                    <a:lnTo>
                      <a:pt x="259" y="225"/>
                    </a:lnTo>
                    <a:lnTo>
                      <a:pt x="261" y="237"/>
                    </a:lnTo>
                    <a:lnTo>
                      <a:pt x="270" y="243"/>
                    </a:lnTo>
                    <a:lnTo>
                      <a:pt x="276" y="244"/>
                    </a:lnTo>
                    <a:lnTo>
                      <a:pt x="318" y="244"/>
                    </a:lnTo>
                    <a:lnTo>
                      <a:pt x="323" y="243"/>
                    </a:lnTo>
                    <a:lnTo>
                      <a:pt x="329" y="240"/>
                    </a:lnTo>
                    <a:lnTo>
                      <a:pt x="332" y="237"/>
                    </a:lnTo>
                    <a:lnTo>
                      <a:pt x="335" y="231"/>
                    </a:lnTo>
                    <a:lnTo>
                      <a:pt x="336" y="225"/>
                    </a:lnTo>
                    <a:lnTo>
                      <a:pt x="336" y="184"/>
                    </a:lnTo>
                    <a:lnTo>
                      <a:pt x="335" y="178"/>
                    </a:lnTo>
                    <a:lnTo>
                      <a:pt x="329" y="169"/>
                    </a:lnTo>
                    <a:lnTo>
                      <a:pt x="318" y="166"/>
                    </a:lnTo>
                    <a:lnTo>
                      <a:pt x="276" y="166"/>
                    </a:lnTo>
                    <a:close/>
                    <a:moveTo>
                      <a:pt x="172" y="166"/>
                    </a:moveTo>
                    <a:lnTo>
                      <a:pt x="167" y="168"/>
                    </a:lnTo>
                    <a:lnTo>
                      <a:pt x="162" y="169"/>
                    </a:lnTo>
                    <a:lnTo>
                      <a:pt x="158" y="174"/>
                    </a:lnTo>
                    <a:lnTo>
                      <a:pt x="156" y="178"/>
                    </a:lnTo>
                    <a:lnTo>
                      <a:pt x="155" y="184"/>
                    </a:lnTo>
                    <a:lnTo>
                      <a:pt x="155" y="225"/>
                    </a:lnTo>
                    <a:lnTo>
                      <a:pt x="158" y="237"/>
                    </a:lnTo>
                    <a:lnTo>
                      <a:pt x="167" y="243"/>
                    </a:lnTo>
                    <a:lnTo>
                      <a:pt x="172" y="244"/>
                    </a:lnTo>
                    <a:lnTo>
                      <a:pt x="214" y="244"/>
                    </a:lnTo>
                    <a:lnTo>
                      <a:pt x="220" y="243"/>
                    </a:lnTo>
                    <a:lnTo>
                      <a:pt x="226" y="240"/>
                    </a:lnTo>
                    <a:lnTo>
                      <a:pt x="228" y="237"/>
                    </a:lnTo>
                    <a:lnTo>
                      <a:pt x="231" y="231"/>
                    </a:lnTo>
                    <a:lnTo>
                      <a:pt x="233" y="225"/>
                    </a:lnTo>
                    <a:lnTo>
                      <a:pt x="233" y="184"/>
                    </a:lnTo>
                    <a:lnTo>
                      <a:pt x="231" y="178"/>
                    </a:lnTo>
                    <a:lnTo>
                      <a:pt x="226" y="169"/>
                    </a:lnTo>
                    <a:lnTo>
                      <a:pt x="214" y="166"/>
                    </a:lnTo>
                    <a:lnTo>
                      <a:pt x="172" y="166"/>
                    </a:lnTo>
                    <a:close/>
                    <a:moveTo>
                      <a:pt x="381" y="63"/>
                    </a:moveTo>
                    <a:lnTo>
                      <a:pt x="375" y="64"/>
                    </a:lnTo>
                    <a:lnTo>
                      <a:pt x="366" y="70"/>
                    </a:lnTo>
                    <a:lnTo>
                      <a:pt x="364" y="82"/>
                    </a:lnTo>
                    <a:lnTo>
                      <a:pt x="364" y="123"/>
                    </a:lnTo>
                    <a:lnTo>
                      <a:pt x="365" y="129"/>
                    </a:lnTo>
                    <a:lnTo>
                      <a:pt x="366" y="133"/>
                    </a:lnTo>
                    <a:lnTo>
                      <a:pt x="371" y="138"/>
                    </a:lnTo>
                    <a:lnTo>
                      <a:pt x="375" y="139"/>
                    </a:lnTo>
                    <a:lnTo>
                      <a:pt x="381" y="141"/>
                    </a:lnTo>
                    <a:lnTo>
                      <a:pt x="423" y="141"/>
                    </a:lnTo>
                    <a:lnTo>
                      <a:pt x="434" y="138"/>
                    </a:lnTo>
                    <a:lnTo>
                      <a:pt x="440" y="129"/>
                    </a:lnTo>
                    <a:lnTo>
                      <a:pt x="441" y="123"/>
                    </a:lnTo>
                    <a:lnTo>
                      <a:pt x="441" y="82"/>
                    </a:lnTo>
                    <a:lnTo>
                      <a:pt x="440" y="76"/>
                    </a:lnTo>
                    <a:lnTo>
                      <a:pt x="437" y="70"/>
                    </a:lnTo>
                    <a:lnTo>
                      <a:pt x="434" y="67"/>
                    </a:lnTo>
                    <a:lnTo>
                      <a:pt x="428" y="64"/>
                    </a:lnTo>
                    <a:lnTo>
                      <a:pt x="423" y="63"/>
                    </a:lnTo>
                    <a:lnTo>
                      <a:pt x="381" y="63"/>
                    </a:lnTo>
                    <a:close/>
                    <a:moveTo>
                      <a:pt x="276" y="63"/>
                    </a:moveTo>
                    <a:lnTo>
                      <a:pt x="270" y="64"/>
                    </a:lnTo>
                    <a:lnTo>
                      <a:pt x="261" y="70"/>
                    </a:lnTo>
                    <a:lnTo>
                      <a:pt x="259" y="82"/>
                    </a:lnTo>
                    <a:lnTo>
                      <a:pt x="259" y="123"/>
                    </a:lnTo>
                    <a:lnTo>
                      <a:pt x="260" y="129"/>
                    </a:lnTo>
                    <a:lnTo>
                      <a:pt x="261" y="133"/>
                    </a:lnTo>
                    <a:lnTo>
                      <a:pt x="266" y="138"/>
                    </a:lnTo>
                    <a:lnTo>
                      <a:pt x="270" y="139"/>
                    </a:lnTo>
                    <a:lnTo>
                      <a:pt x="276" y="141"/>
                    </a:lnTo>
                    <a:lnTo>
                      <a:pt x="318" y="141"/>
                    </a:lnTo>
                    <a:lnTo>
                      <a:pt x="329" y="138"/>
                    </a:lnTo>
                    <a:lnTo>
                      <a:pt x="335" y="129"/>
                    </a:lnTo>
                    <a:lnTo>
                      <a:pt x="336" y="123"/>
                    </a:lnTo>
                    <a:lnTo>
                      <a:pt x="336" y="82"/>
                    </a:lnTo>
                    <a:lnTo>
                      <a:pt x="335" y="76"/>
                    </a:lnTo>
                    <a:lnTo>
                      <a:pt x="332" y="70"/>
                    </a:lnTo>
                    <a:lnTo>
                      <a:pt x="329" y="67"/>
                    </a:lnTo>
                    <a:lnTo>
                      <a:pt x="323" y="64"/>
                    </a:lnTo>
                    <a:lnTo>
                      <a:pt x="318" y="63"/>
                    </a:lnTo>
                    <a:lnTo>
                      <a:pt x="276" y="63"/>
                    </a:lnTo>
                    <a:close/>
                    <a:moveTo>
                      <a:pt x="172" y="63"/>
                    </a:moveTo>
                    <a:lnTo>
                      <a:pt x="167" y="64"/>
                    </a:lnTo>
                    <a:lnTo>
                      <a:pt x="158" y="70"/>
                    </a:lnTo>
                    <a:lnTo>
                      <a:pt x="155" y="82"/>
                    </a:lnTo>
                    <a:lnTo>
                      <a:pt x="155" y="123"/>
                    </a:lnTo>
                    <a:lnTo>
                      <a:pt x="156" y="129"/>
                    </a:lnTo>
                    <a:lnTo>
                      <a:pt x="158" y="133"/>
                    </a:lnTo>
                    <a:lnTo>
                      <a:pt x="162" y="138"/>
                    </a:lnTo>
                    <a:lnTo>
                      <a:pt x="167" y="139"/>
                    </a:lnTo>
                    <a:lnTo>
                      <a:pt x="172" y="141"/>
                    </a:lnTo>
                    <a:lnTo>
                      <a:pt x="214" y="141"/>
                    </a:lnTo>
                    <a:lnTo>
                      <a:pt x="226" y="138"/>
                    </a:lnTo>
                    <a:lnTo>
                      <a:pt x="231" y="129"/>
                    </a:lnTo>
                    <a:lnTo>
                      <a:pt x="233" y="123"/>
                    </a:lnTo>
                    <a:lnTo>
                      <a:pt x="233" y="82"/>
                    </a:lnTo>
                    <a:lnTo>
                      <a:pt x="231" y="76"/>
                    </a:lnTo>
                    <a:lnTo>
                      <a:pt x="228" y="70"/>
                    </a:lnTo>
                    <a:lnTo>
                      <a:pt x="226" y="67"/>
                    </a:lnTo>
                    <a:lnTo>
                      <a:pt x="220" y="64"/>
                    </a:lnTo>
                    <a:lnTo>
                      <a:pt x="214" y="63"/>
                    </a:lnTo>
                    <a:lnTo>
                      <a:pt x="172" y="63"/>
                    </a:lnTo>
                    <a:close/>
                    <a:moveTo>
                      <a:pt x="446" y="0"/>
                    </a:moveTo>
                    <a:lnTo>
                      <a:pt x="453" y="0"/>
                    </a:lnTo>
                    <a:lnTo>
                      <a:pt x="463" y="2"/>
                    </a:lnTo>
                    <a:lnTo>
                      <a:pt x="473" y="7"/>
                    </a:lnTo>
                    <a:lnTo>
                      <a:pt x="484" y="15"/>
                    </a:lnTo>
                    <a:lnTo>
                      <a:pt x="495" y="30"/>
                    </a:lnTo>
                    <a:lnTo>
                      <a:pt x="503" y="48"/>
                    </a:lnTo>
                    <a:lnTo>
                      <a:pt x="510" y="76"/>
                    </a:lnTo>
                    <a:lnTo>
                      <a:pt x="577" y="273"/>
                    </a:lnTo>
                    <a:lnTo>
                      <a:pt x="578" y="274"/>
                    </a:lnTo>
                    <a:lnTo>
                      <a:pt x="581" y="282"/>
                    </a:lnTo>
                    <a:lnTo>
                      <a:pt x="584" y="290"/>
                    </a:lnTo>
                    <a:lnTo>
                      <a:pt x="588" y="302"/>
                    </a:lnTo>
                    <a:lnTo>
                      <a:pt x="592" y="315"/>
                    </a:lnTo>
                    <a:lnTo>
                      <a:pt x="595" y="329"/>
                    </a:lnTo>
                    <a:lnTo>
                      <a:pt x="598" y="345"/>
                    </a:lnTo>
                    <a:lnTo>
                      <a:pt x="598" y="359"/>
                    </a:lnTo>
                    <a:lnTo>
                      <a:pt x="597" y="374"/>
                    </a:lnTo>
                    <a:lnTo>
                      <a:pt x="592" y="387"/>
                    </a:lnTo>
                    <a:lnTo>
                      <a:pt x="584" y="398"/>
                    </a:lnTo>
                    <a:lnTo>
                      <a:pt x="572" y="407"/>
                    </a:lnTo>
                    <a:lnTo>
                      <a:pt x="555" y="411"/>
                    </a:lnTo>
                    <a:lnTo>
                      <a:pt x="533" y="412"/>
                    </a:lnTo>
                    <a:lnTo>
                      <a:pt x="51" y="412"/>
                    </a:lnTo>
                    <a:lnTo>
                      <a:pt x="47" y="411"/>
                    </a:lnTo>
                    <a:lnTo>
                      <a:pt x="40" y="410"/>
                    </a:lnTo>
                    <a:lnTo>
                      <a:pt x="33" y="407"/>
                    </a:lnTo>
                    <a:lnTo>
                      <a:pt x="24" y="401"/>
                    </a:lnTo>
                    <a:lnTo>
                      <a:pt x="15" y="394"/>
                    </a:lnTo>
                    <a:lnTo>
                      <a:pt x="8" y="384"/>
                    </a:lnTo>
                    <a:lnTo>
                      <a:pt x="3" y="371"/>
                    </a:lnTo>
                    <a:lnTo>
                      <a:pt x="0" y="353"/>
                    </a:lnTo>
                    <a:lnTo>
                      <a:pt x="1" y="333"/>
                    </a:lnTo>
                    <a:lnTo>
                      <a:pt x="5" y="309"/>
                    </a:lnTo>
                    <a:lnTo>
                      <a:pt x="14" y="280"/>
                    </a:lnTo>
                    <a:lnTo>
                      <a:pt x="30" y="238"/>
                    </a:lnTo>
                    <a:lnTo>
                      <a:pt x="44" y="201"/>
                    </a:lnTo>
                    <a:lnTo>
                      <a:pt x="57" y="165"/>
                    </a:lnTo>
                    <a:lnTo>
                      <a:pt x="69" y="135"/>
                    </a:lnTo>
                    <a:lnTo>
                      <a:pt x="79" y="107"/>
                    </a:lnTo>
                    <a:lnTo>
                      <a:pt x="86" y="86"/>
                    </a:lnTo>
                    <a:lnTo>
                      <a:pt x="92" y="70"/>
                    </a:lnTo>
                    <a:lnTo>
                      <a:pt x="96" y="59"/>
                    </a:lnTo>
                    <a:lnTo>
                      <a:pt x="97" y="56"/>
                    </a:lnTo>
                    <a:lnTo>
                      <a:pt x="97" y="53"/>
                    </a:lnTo>
                    <a:lnTo>
                      <a:pt x="100" y="46"/>
                    </a:lnTo>
                    <a:lnTo>
                      <a:pt x="105" y="34"/>
                    </a:lnTo>
                    <a:lnTo>
                      <a:pt x="112" y="23"/>
                    </a:lnTo>
                    <a:lnTo>
                      <a:pt x="122" y="12"/>
                    </a:lnTo>
                    <a:lnTo>
                      <a:pt x="136" y="4"/>
                    </a:lnTo>
                    <a:lnTo>
                      <a:pt x="154" y="1"/>
                    </a:lnTo>
                    <a:lnTo>
                      <a:pt x="440" y="1"/>
                    </a:lnTo>
                    <a:lnTo>
                      <a:pt x="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8"/>
              <p:cNvSpPr>
                <a:spLocks/>
              </p:cNvSpPr>
              <p:nvPr/>
            </p:nvSpPr>
            <p:spPr bwMode="auto">
              <a:xfrm>
                <a:off x="7062788" y="1984375"/>
                <a:ext cx="1092200" cy="412750"/>
              </a:xfrm>
              <a:custGeom>
                <a:avLst/>
                <a:gdLst/>
                <a:ahLst/>
                <a:cxnLst>
                  <a:cxn ang="0">
                    <a:pos x="410" y="0"/>
                  </a:cxn>
                  <a:cxn ang="0">
                    <a:pos x="492" y="7"/>
                  </a:cxn>
                  <a:cxn ang="0">
                    <a:pos x="565" y="21"/>
                  </a:cxn>
                  <a:cxn ang="0">
                    <a:pos x="624" y="47"/>
                  </a:cxn>
                  <a:cxn ang="0">
                    <a:pos x="665" y="84"/>
                  </a:cxn>
                  <a:cxn ang="0">
                    <a:pos x="683" y="141"/>
                  </a:cxn>
                  <a:cxn ang="0">
                    <a:pos x="686" y="189"/>
                  </a:cxn>
                  <a:cxn ang="0">
                    <a:pos x="678" y="224"/>
                  </a:cxn>
                  <a:cxn ang="0">
                    <a:pos x="660" y="246"/>
                  </a:cxn>
                  <a:cxn ang="0">
                    <a:pos x="640" y="257"/>
                  </a:cxn>
                  <a:cxn ang="0">
                    <a:pos x="607" y="257"/>
                  </a:cxn>
                  <a:cxn ang="0">
                    <a:pos x="581" y="228"/>
                  </a:cxn>
                  <a:cxn ang="0">
                    <a:pos x="563" y="174"/>
                  </a:cxn>
                  <a:cxn ang="0">
                    <a:pos x="544" y="143"/>
                  </a:cxn>
                  <a:cxn ang="0">
                    <a:pos x="506" y="125"/>
                  </a:cxn>
                  <a:cxn ang="0">
                    <a:pos x="455" y="115"/>
                  </a:cxn>
                  <a:cxn ang="0">
                    <a:pos x="396" y="110"/>
                  </a:cxn>
                  <a:cxn ang="0">
                    <a:pos x="219" y="112"/>
                  </a:cxn>
                  <a:cxn ang="0">
                    <a:pos x="173" y="123"/>
                  </a:cxn>
                  <a:cxn ang="0">
                    <a:pos x="137" y="151"/>
                  </a:cxn>
                  <a:cxn ang="0">
                    <a:pos x="109" y="200"/>
                  </a:cxn>
                  <a:cxn ang="0">
                    <a:pos x="92" y="233"/>
                  </a:cxn>
                  <a:cxn ang="0">
                    <a:pos x="79" y="250"/>
                  </a:cxn>
                  <a:cxn ang="0">
                    <a:pos x="62" y="257"/>
                  </a:cxn>
                  <a:cxn ang="0">
                    <a:pos x="42" y="259"/>
                  </a:cxn>
                  <a:cxn ang="0">
                    <a:pos x="26" y="256"/>
                  </a:cxn>
                  <a:cxn ang="0">
                    <a:pos x="10" y="243"/>
                  </a:cxn>
                  <a:cxn ang="0">
                    <a:pos x="0" y="215"/>
                  </a:cxn>
                  <a:cxn ang="0">
                    <a:pos x="1" y="179"/>
                  </a:cxn>
                  <a:cxn ang="0">
                    <a:pos x="4" y="143"/>
                  </a:cxn>
                  <a:cxn ang="0">
                    <a:pos x="14" y="107"/>
                  </a:cxn>
                  <a:cxn ang="0">
                    <a:pos x="33" y="73"/>
                  </a:cxn>
                  <a:cxn ang="0">
                    <a:pos x="66" y="44"/>
                  </a:cxn>
                  <a:cxn ang="0">
                    <a:pos x="119" y="21"/>
                  </a:cxn>
                  <a:cxn ang="0">
                    <a:pos x="194" y="8"/>
                  </a:cxn>
                  <a:cxn ang="0">
                    <a:pos x="322" y="0"/>
                  </a:cxn>
                </a:cxnLst>
                <a:rect l="0" t="0" r="r" b="b"/>
                <a:pathLst>
                  <a:path w="688" h="260">
                    <a:moveTo>
                      <a:pt x="322" y="0"/>
                    </a:moveTo>
                    <a:lnTo>
                      <a:pt x="410" y="0"/>
                    </a:lnTo>
                    <a:lnTo>
                      <a:pt x="452" y="2"/>
                    </a:lnTo>
                    <a:lnTo>
                      <a:pt x="492" y="7"/>
                    </a:lnTo>
                    <a:lnTo>
                      <a:pt x="531" y="12"/>
                    </a:lnTo>
                    <a:lnTo>
                      <a:pt x="565" y="21"/>
                    </a:lnTo>
                    <a:lnTo>
                      <a:pt x="597" y="33"/>
                    </a:lnTo>
                    <a:lnTo>
                      <a:pt x="624" y="47"/>
                    </a:lnTo>
                    <a:lnTo>
                      <a:pt x="647" y="64"/>
                    </a:lnTo>
                    <a:lnTo>
                      <a:pt x="665" y="84"/>
                    </a:lnTo>
                    <a:lnTo>
                      <a:pt x="676" y="109"/>
                    </a:lnTo>
                    <a:lnTo>
                      <a:pt x="683" y="141"/>
                    </a:lnTo>
                    <a:lnTo>
                      <a:pt x="688" y="168"/>
                    </a:lnTo>
                    <a:lnTo>
                      <a:pt x="686" y="189"/>
                    </a:lnTo>
                    <a:lnTo>
                      <a:pt x="683" y="210"/>
                    </a:lnTo>
                    <a:lnTo>
                      <a:pt x="678" y="224"/>
                    </a:lnTo>
                    <a:lnTo>
                      <a:pt x="669" y="237"/>
                    </a:lnTo>
                    <a:lnTo>
                      <a:pt x="660" y="246"/>
                    </a:lnTo>
                    <a:lnTo>
                      <a:pt x="650" y="253"/>
                    </a:lnTo>
                    <a:lnTo>
                      <a:pt x="640" y="257"/>
                    </a:lnTo>
                    <a:lnTo>
                      <a:pt x="623" y="260"/>
                    </a:lnTo>
                    <a:lnTo>
                      <a:pt x="607" y="257"/>
                    </a:lnTo>
                    <a:lnTo>
                      <a:pt x="594" y="246"/>
                    </a:lnTo>
                    <a:lnTo>
                      <a:pt x="581" y="228"/>
                    </a:lnTo>
                    <a:lnTo>
                      <a:pt x="571" y="205"/>
                    </a:lnTo>
                    <a:lnTo>
                      <a:pt x="563" y="174"/>
                    </a:lnTo>
                    <a:lnTo>
                      <a:pt x="555" y="158"/>
                    </a:lnTo>
                    <a:lnTo>
                      <a:pt x="544" y="143"/>
                    </a:lnTo>
                    <a:lnTo>
                      <a:pt x="527" y="133"/>
                    </a:lnTo>
                    <a:lnTo>
                      <a:pt x="506" y="125"/>
                    </a:lnTo>
                    <a:lnTo>
                      <a:pt x="482" y="119"/>
                    </a:lnTo>
                    <a:lnTo>
                      <a:pt x="455" y="115"/>
                    </a:lnTo>
                    <a:lnTo>
                      <a:pt x="426" y="112"/>
                    </a:lnTo>
                    <a:lnTo>
                      <a:pt x="396" y="110"/>
                    </a:lnTo>
                    <a:lnTo>
                      <a:pt x="246" y="110"/>
                    </a:lnTo>
                    <a:lnTo>
                      <a:pt x="219" y="112"/>
                    </a:lnTo>
                    <a:lnTo>
                      <a:pt x="194" y="116"/>
                    </a:lnTo>
                    <a:lnTo>
                      <a:pt x="173" y="123"/>
                    </a:lnTo>
                    <a:lnTo>
                      <a:pt x="153" y="135"/>
                    </a:lnTo>
                    <a:lnTo>
                      <a:pt x="137" y="151"/>
                    </a:lnTo>
                    <a:lnTo>
                      <a:pt x="122" y="174"/>
                    </a:lnTo>
                    <a:lnTo>
                      <a:pt x="109" y="200"/>
                    </a:lnTo>
                    <a:lnTo>
                      <a:pt x="101" y="218"/>
                    </a:lnTo>
                    <a:lnTo>
                      <a:pt x="92" y="233"/>
                    </a:lnTo>
                    <a:lnTo>
                      <a:pt x="86" y="244"/>
                    </a:lnTo>
                    <a:lnTo>
                      <a:pt x="79" y="250"/>
                    </a:lnTo>
                    <a:lnTo>
                      <a:pt x="72" y="254"/>
                    </a:lnTo>
                    <a:lnTo>
                      <a:pt x="62" y="257"/>
                    </a:lnTo>
                    <a:lnTo>
                      <a:pt x="50" y="259"/>
                    </a:lnTo>
                    <a:lnTo>
                      <a:pt x="42" y="259"/>
                    </a:lnTo>
                    <a:lnTo>
                      <a:pt x="35" y="257"/>
                    </a:lnTo>
                    <a:lnTo>
                      <a:pt x="26" y="256"/>
                    </a:lnTo>
                    <a:lnTo>
                      <a:pt x="17" y="251"/>
                    </a:lnTo>
                    <a:lnTo>
                      <a:pt x="10" y="243"/>
                    </a:lnTo>
                    <a:lnTo>
                      <a:pt x="4" y="231"/>
                    </a:lnTo>
                    <a:lnTo>
                      <a:pt x="0" y="215"/>
                    </a:lnTo>
                    <a:lnTo>
                      <a:pt x="0" y="195"/>
                    </a:lnTo>
                    <a:lnTo>
                      <a:pt x="1" y="179"/>
                    </a:lnTo>
                    <a:lnTo>
                      <a:pt x="3" y="162"/>
                    </a:lnTo>
                    <a:lnTo>
                      <a:pt x="4" y="143"/>
                    </a:lnTo>
                    <a:lnTo>
                      <a:pt x="9" y="126"/>
                    </a:lnTo>
                    <a:lnTo>
                      <a:pt x="14" y="107"/>
                    </a:lnTo>
                    <a:lnTo>
                      <a:pt x="22" y="90"/>
                    </a:lnTo>
                    <a:lnTo>
                      <a:pt x="33" y="73"/>
                    </a:lnTo>
                    <a:lnTo>
                      <a:pt x="48" y="59"/>
                    </a:lnTo>
                    <a:lnTo>
                      <a:pt x="66" y="44"/>
                    </a:lnTo>
                    <a:lnTo>
                      <a:pt x="91" y="31"/>
                    </a:lnTo>
                    <a:lnTo>
                      <a:pt x="119" y="21"/>
                    </a:lnTo>
                    <a:lnTo>
                      <a:pt x="154" y="14"/>
                    </a:lnTo>
                    <a:lnTo>
                      <a:pt x="194" y="8"/>
                    </a:lnTo>
                    <a:lnTo>
                      <a:pt x="236" y="5"/>
                    </a:lnTo>
                    <a:lnTo>
                      <a:pt x="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7" name="Freeform 41"/>
            <p:cNvSpPr>
              <a:spLocks noChangeAspect="1" noEditPoints="1"/>
            </p:cNvSpPr>
            <p:nvPr/>
          </p:nvSpPr>
          <p:spPr bwMode="auto">
            <a:xfrm>
              <a:off x="2168104" y="4881433"/>
              <a:ext cx="279914" cy="288000"/>
            </a:xfrm>
            <a:custGeom>
              <a:avLst/>
              <a:gdLst/>
              <a:ahLst/>
              <a:cxnLst>
                <a:cxn ang="0">
                  <a:pos x="298" y="236"/>
                </a:cxn>
                <a:cxn ang="0">
                  <a:pos x="249" y="298"/>
                </a:cxn>
                <a:cxn ang="0">
                  <a:pos x="237" y="373"/>
                </a:cxn>
                <a:cxn ang="0">
                  <a:pos x="268" y="408"/>
                </a:cxn>
                <a:cxn ang="0">
                  <a:pos x="322" y="392"/>
                </a:cxn>
                <a:cxn ang="0">
                  <a:pos x="361" y="314"/>
                </a:cxn>
                <a:cxn ang="0">
                  <a:pos x="345" y="223"/>
                </a:cxn>
                <a:cxn ang="0">
                  <a:pos x="436" y="13"/>
                </a:cxn>
                <a:cxn ang="0">
                  <a:pos x="545" y="75"/>
                </a:cxn>
                <a:cxn ang="0">
                  <a:pos x="610" y="179"/>
                </a:cxn>
                <a:cxn ang="0">
                  <a:pos x="620" y="308"/>
                </a:cxn>
                <a:cxn ang="0">
                  <a:pos x="583" y="412"/>
                </a:cxn>
                <a:cxn ang="0">
                  <a:pos x="509" y="474"/>
                </a:cxn>
                <a:cxn ang="0">
                  <a:pos x="427" y="484"/>
                </a:cxn>
                <a:cxn ang="0">
                  <a:pos x="381" y="454"/>
                </a:cxn>
                <a:cxn ang="0">
                  <a:pos x="367" y="413"/>
                </a:cxn>
                <a:cxn ang="0">
                  <a:pos x="302" y="474"/>
                </a:cxn>
                <a:cxn ang="0">
                  <a:pos x="223" y="482"/>
                </a:cxn>
                <a:cxn ang="0">
                  <a:pos x="167" y="443"/>
                </a:cxn>
                <a:cxn ang="0">
                  <a:pos x="145" y="366"/>
                </a:cxn>
                <a:cxn ang="0">
                  <a:pos x="171" y="259"/>
                </a:cxn>
                <a:cxn ang="0">
                  <a:pos x="245" y="182"/>
                </a:cxn>
                <a:cxn ang="0">
                  <a:pos x="360" y="151"/>
                </a:cxn>
                <a:cxn ang="0">
                  <a:pos x="449" y="164"/>
                </a:cxn>
                <a:cxn ang="0">
                  <a:pos x="439" y="373"/>
                </a:cxn>
                <a:cxn ang="0">
                  <a:pos x="452" y="420"/>
                </a:cxn>
                <a:cxn ang="0">
                  <a:pos x="496" y="415"/>
                </a:cxn>
                <a:cxn ang="0">
                  <a:pos x="537" y="364"/>
                </a:cxn>
                <a:cxn ang="0">
                  <a:pos x="554" y="268"/>
                </a:cxn>
                <a:cxn ang="0">
                  <a:pos x="534" y="170"/>
                </a:cxn>
                <a:cxn ang="0">
                  <a:pos x="473" y="97"/>
                </a:cxn>
                <a:cxn ang="0">
                  <a:pos x="375" y="59"/>
                </a:cxn>
                <a:cxn ang="0">
                  <a:pos x="253" y="69"/>
                </a:cxn>
                <a:cxn ang="0">
                  <a:pos x="150" y="133"/>
                </a:cxn>
                <a:cxn ang="0">
                  <a:pos x="85" y="245"/>
                </a:cxn>
                <a:cxn ang="0">
                  <a:pos x="73" y="386"/>
                </a:cxn>
                <a:cxn ang="0">
                  <a:pos x="114" y="494"/>
                </a:cxn>
                <a:cxn ang="0">
                  <a:pos x="194" y="560"/>
                </a:cxn>
                <a:cxn ang="0">
                  <a:pos x="306" y="583"/>
                </a:cxn>
                <a:cxn ang="0">
                  <a:pos x="410" y="567"/>
                </a:cxn>
                <a:cxn ang="0">
                  <a:pos x="416" y="623"/>
                </a:cxn>
                <a:cxn ang="0">
                  <a:pos x="288" y="641"/>
                </a:cxn>
                <a:cxn ang="0">
                  <a:pos x="170" y="618"/>
                </a:cxn>
                <a:cxn ang="0">
                  <a:pos x="73" y="549"/>
                </a:cxn>
                <a:cxn ang="0">
                  <a:pos x="13" y="442"/>
                </a:cxn>
                <a:cxn ang="0">
                  <a:pos x="3" y="304"/>
                </a:cxn>
                <a:cxn ang="0">
                  <a:pos x="43" y="176"/>
                </a:cxn>
                <a:cxn ang="0">
                  <a:pos x="127" y="75"/>
                </a:cxn>
                <a:cxn ang="0">
                  <a:pos x="247" y="13"/>
                </a:cxn>
              </a:cxnLst>
              <a:rect l="0" t="0" r="r" b="b"/>
              <a:pathLst>
                <a:path w="623" h="641">
                  <a:moveTo>
                    <a:pt x="345" y="223"/>
                  </a:moveTo>
                  <a:lnTo>
                    <a:pt x="321" y="226"/>
                  </a:lnTo>
                  <a:lnTo>
                    <a:pt x="298" y="236"/>
                  </a:lnTo>
                  <a:lnTo>
                    <a:pt x="278" y="252"/>
                  </a:lnTo>
                  <a:lnTo>
                    <a:pt x="260" y="274"/>
                  </a:lnTo>
                  <a:lnTo>
                    <a:pt x="249" y="298"/>
                  </a:lnTo>
                  <a:lnTo>
                    <a:pt x="240" y="325"/>
                  </a:lnTo>
                  <a:lnTo>
                    <a:pt x="237" y="354"/>
                  </a:lnTo>
                  <a:lnTo>
                    <a:pt x="237" y="373"/>
                  </a:lnTo>
                  <a:lnTo>
                    <a:pt x="245" y="389"/>
                  </a:lnTo>
                  <a:lnTo>
                    <a:pt x="255" y="400"/>
                  </a:lnTo>
                  <a:lnTo>
                    <a:pt x="268" y="408"/>
                  </a:lnTo>
                  <a:lnTo>
                    <a:pt x="283" y="410"/>
                  </a:lnTo>
                  <a:lnTo>
                    <a:pt x="303" y="406"/>
                  </a:lnTo>
                  <a:lnTo>
                    <a:pt x="322" y="392"/>
                  </a:lnTo>
                  <a:lnTo>
                    <a:pt x="339" y="372"/>
                  </a:lnTo>
                  <a:lnTo>
                    <a:pt x="352" y="344"/>
                  </a:lnTo>
                  <a:lnTo>
                    <a:pt x="361" y="314"/>
                  </a:lnTo>
                  <a:lnTo>
                    <a:pt x="374" y="228"/>
                  </a:lnTo>
                  <a:lnTo>
                    <a:pt x="362" y="225"/>
                  </a:lnTo>
                  <a:lnTo>
                    <a:pt x="345" y="223"/>
                  </a:lnTo>
                  <a:close/>
                  <a:moveTo>
                    <a:pt x="345" y="0"/>
                  </a:moveTo>
                  <a:lnTo>
                    <a:pt x="393" y="3"/>
                  </a:lnTo>
                  <a:lnTo>
                    <a:pt x="436" y="13"/>
                  </a:lnTo>
                  <a:lnTo>
                    <a:pt x="476" y="29"/>
                  </a:lnTo>
                  <a:lnTo>
                    <a:pt x="512" y="49"/>
                  </a:lnTo>
                  <a:lnTo>
                    <a:pt x="545" y="75"/>
                  </a:lnTo>
                  <a:lnTo>
                    <a:pt x="571" y="105"/>
                  </a:lnTo>
                  <a:lnTo>
                    <a:pt x="593" y="140"/>
                  </a:lnTo>
                  <a:lnTo>
                    <a:pt x="610" y="179"/>
                  </a:lnTo>
                  <a:lnTo>
                    <a:pt x="620" y="220"/>
                  </a:lnTo>
                  <a:lnTo>
                    <a:pt x="623" y="265"/>
                  </a:lnTo>
                  <a:lnTo>
                    <a:pt x="620" y="308"/>
                  </a:lnTo>
                  <a:lnTo>
                    <a:pt x="613" y="347"/>
                  </a:lnTo>
                  <a:lnTo>
                    <a:pt x="600" y="382"/>
                  </a:lnTo>
                  <a:lnTo>
                    <a:pt x="583" y="412"/>
                  </a:lnTo>
                  <a:lnTo>
                    <a:pt x="561" y="438"/>
                  </a:lnTo>
                  <a:lnTo>
                    <a:pt x="537" y="458"/>
                  </a:lnTo>
                  <a:lnTo>
                    <a:pt x="509" y="474"/>
                  </a:lnTo>
                  <a:lnTo>
                    <a:pt x="479" y="482"/>
                  </a:lnTo>
                  <a:lnTo>
                    <a:pt x="447" y="485"/>
                  </a:lnTo>
                  <a:lnTo>
                    <a:pt x="427" y="484"/>
                  </a:lnTo>
                  <a:lnTo>
                    <a:pt x="409" y="478"/>
                  </a:lnTo>
                  <a:lnTo>
                    <a:pt x="393" y="468"/>
                  </a:lnTo>
                  <a:lnTo>
                    <a:pt x="381" y="454"/>
                  </a:lnTo>
                  <a:lnTo>
                    <a:pt x="373" y="436"/>
                  </a:lnTo>
                  <a:lnTo>
                    <a:pt x="368" y="413"/>
                  </a:lnTo>
                  <a:lnTo>
                    <a:pt x="367" y="413"/>
                  </a:lnTo>
                  <a:lnTo>
                    <a:pt x="348" y="439"/>
                  </a:lnTo>
                  <a:lnTo>
                    <a:pt x="327" y="459"/>
                  </a:lnTo>
                  <a:lnTo>
                    <a:pt x="302" y="474"/>
                  </a:lnTo>
                  <a:lnTo>
                    <a:pt x="276" y="482"/>
                  </a:lnTo>
                  <a:lnTo>
                    <a:pt x="247" y="485"/>
                  </a:lnTo>
                  <a:lnTo>
                    <a:pt x="223" y="482"/>
                  </a:lnTo>
                  <a:lnTo>
                    <a:pt x="201" y="475"/>
                  </a:lnTo>
                  <a:lnTo>
                    <a:pt x="183" y="462"/>
                  </a:lnTo>
                  <a:lnTo>
                    <a:pt x="167" y="443"/>
                  </a:lnTo>
                  <a:lnTo>
                    <a:pt x="155" y="422"/>
                  </a:lnTo>
                  <a:lnTo>
                    <a:pt x="148" y="396"/>
                  </a:lnTo>
                  <a:lnTo>
                    <a:pt x="145" y="366"/>
                  </a:lnTo>
                  <a:lnTo>
                    <a:pt x="148" y="328"/>
                  </a:lnTo>
                  <a:lnTo>
                    <a:pt x="157" y="292"/>
                  </a:lnTo>
                  <a:lnTo>
                    <a:pt x="171" y="259"/>
                  </a:lnTo>
                  <a:lnTo>
                    <a:pt x="191" y="229"/>
                  </a:lnTo>
                  <a:lnTo>
                    <a:pt x="216" y="203"/>
                  </a:lnTo>
                  <a:lnTo>
                    <a:pt x="245" y="182"/>
                  </a:lnTo>
                  <a:lnTo>
                    <a:pt x="279" y="166"/>
                  </a:lnTo>
                  <a:lnTo>
                    <a:pt x="318" y="156"/>
                  </a:lnTo>
                  <a:lnTo>
                    <a:pt x="360" y="151"/>
                  </a:lnTo>
                  <a:lnTo>
                    <a:pt x="391" y="153"/>
                  </a:lnTo>
                  <a:lnTo>
                    <a:pt x="421" y="159"/>
                  </a:lnTo>
                  <a:lnTo>
                    <a:pt x="449" y="164"/>
                  </a:lnTo>
                  <a:lnTo>
                    <a:pt x="470" y="173"/>
                  </a:lnTo>
                  <a:lnTo>
                    <a:pt x="442" y="344"/>
                  </a:lnTo>
                  <a:lnTo>
                    <a:pt x="439" y="373"/>
                  </a:lnTo>
                  <a:lnTo>
                    <a:pt x="439" y="396"/>
                  </a:lnTo>
                  <a:lnTo>
                    <a:pt x="443" y="412"/>
                  </a:lnTo>
                  <a:lnTo>
                    <a:pt x="452" y="420"/>
                  </a:lnTo>
                  <a:lnTo>
                    <a:pt x="465" y="423"/>
                  </a:lnTo>
                  <a:lnTo>
                    <a:pt x="480" y="422"/>
                  </a:lnTo>
                  <a:lnTo>
                    <a:pt x="496" y="415"/>
                  </a:lnTo>
                  <a:lnTo>
                    <a:pt x="511" y="403"/>
                  </a:lnTo>
                  <a:lnTo>
                    <a:pt x="525" y="386"/>
                  </a:lnTo>
                  <a:lnTo>
                    <a:pt x="537" y="364"/>
                  </a:lnTo>
                  <a:lnTo>
                    <a:pt x="545" y="337"/>
                  </a:lnTo>
                  <a:lnTo>
                    <a:pt x="551" y="305"/>
                  </a:lnTo>
                  <a:lnTo>
                    <a:pt x="554" y="268"/>
                  </a:lnTo>
                  <a:lnTo>
                    <a:pt x="551" y="233"/>
                  </a:lnTo>
                  <a:lnTo>
                    <a:pt x="545" y="200"/>
                  </a:lnTo>
                  <a:lnTo>
                    <a:pt x="534" y="170"/>
                  </a:lnTo>
                  <a:lnTo>
                    <a:pt x="518" y="141"/>
                  </a:lnTo>
                  <a:lnTo>
                    <a:pt x="498" y="117"/>
                  </a:lnTo>
                  <a:lnTo>
                    <a:pt x="473" y="97"/>
                  </a:lnTo>
                  <a:lnTo>
                    <a:pt x="444" y="79"/>
                  </a:lnTo>
                  <a:lnTo>
                    <a:pt x="413" y="66"/>
                  </a:lnTo>
                  <a:lnTo>
                    <a:pt x="375" y="59"/>
                  </a:lnTo>
                  <a:lnTo>
                    <a:pt x="335" y="56"/>
                  </a:lnTo>
                  <a:lnTo>
                    <a:pt x="293" y="59"/>
                  </a:lnTo>
                  <a:lnTo>
                    <a:pt x="253" y="69"/>
                  </a:lnTo>
                  <a:lnTo>
                    <a:pt x="216" y="85"/>
                  </a:lnTo>
                  <a:lnTo>
                    <a:pt x="181" y="107"/>
                  </a:lnTo>
                  <a:lnTo>
                    <a:pt x="150" y="133"/>
                  </a:lnTo>
                  <a:lnTo>
                    <a:pt x="124" y="166"/>
                  </a:lnTo>
                  <a:lnTo>
                    <a:pt x="101" y="203"/>
                  </a:lnTo>
                  <a:lnTo>
                    <a:pt x="85" y="245"/>
                  </a:lnTo>
                  <a:lnTo>
                    <a:pt x="75" y="292"/>
                  </a:lnTo>
                  <a:lnTo>
                    <a:pt x="70" y="343"/>
                  </a:lnTo>
                  <a:lnTo>
                    <a:pt x="73" y="386"/>
                  </a:lnTo>
                  <a:lnTo>
                    <a:pt x="82" y="426"/>
                  </a:lnTo>
                  <a:lnTo>
                    <a:pt x="95" y="462"/>
                  </a:lnTo>
                  <a:lnTo>
                    <a:pt x="114" y="494"/>
                  </a:lnTo>
                  <a:lnTo>
                    <a:pt x="137" y="520"/>
                  </a:lnTo>
                  <a:lnTo>
                    <a:pt x="164" y="543"/>
                  </a:lnTo>
                  <a:lnTo>
                    <a:pt x="194" y="560"/>
                  </a:lnTo>
                  <a:lnTo>
                    <a:pt x="229" y="573"/>
                  </a:lnTo>
                  <a:lnTo>
                    <a:pt x="266" y="580"/>
                  </a:lnTo>
                  <a:lnTo>
                    <a:pt x="306" y="583"/>
                  </a:lnTo>
                  <a:lnTo>
                    <a:pt x="341" y="582"/>
                  </a:lnTo>
                  <a:lnTo>
                    <a:pt x="377" y="576"/>
                  </a:lnTo>
                  <a:lnTo>
                    <a:pt x="410" y="567"/>
                  </a:lnTo>
                  <a:lnTo>
                    <a:pt x="439" y="554"/>
                  </a:lnTo>
                  <a:lnTo>
                    <a:pt x="456" y="608"/>
                  </a:lnTo>
                  <a:lnTo>
                    <a:pt x="416" y="623"/>
                  </a:lnTo>
                  <a:lnTo>
                    <a:pt x="375" y="633"/>
                  </a:lnTo>
                  <a:lnTo>
                    <a:pt x="334" y="639"/>
                  </a:lnTo>
                  <a:lnTo>
                    <a:pt x="288" y="641"/>
                  </a:lnTo>
                  <a:lnTo>
                    <a:pt x="246" y="638"/>
                  </a:lnTo>
                  <a:lnTo>
                    <a:pt x="207" y="631"/>
                  </a:lnTo>
                  <a:lnTo>
                    <a:pt x="170" y="618"/>
                  </a:lnTo>
                  <a:lnTo>
                    <a:pt x="134" y="599"/>
                  </a:lnTo>
                  <a:lnTo>
                    <a:pt x="102" y="576"/>
                  </a:lnTo>
                  <a:lnTo>
                    <a:pt x="73" y="549"/>
                  </a:lnTo>
                  <a:lnTo>
                    <a:pt x="47" y="517"/>
                  </a:lnTo>
                  <a:lnTo>
                    <a:pt x="27" y="481"/>
                  </a:lnTo>
                  <a:lnTo>
                    <a:pt x="13" y="442"/>
                  </a:lnTo>
                  <a:lnTo>
                    <a:pt x="3" y="397"/>
                  </a:lnTo>
                  <a:lnTo>
                    <a:pt x="0" y="350"/>
                  </a:lnTo>
                  <a:lnTo>
                    <a:pt x="3" y="304"/>
                  </a:lnTo>
                  <a:lnTo>
                    <a:pt x="11" y="259"/>
                  </a:lnTo>
                  <a:lnTo>
                    <a:pt x="24" y="216"/>
                  </a:lnTo>
                  <a:lnTo>
                    <a:pt x="43" y="176"/>
                  </a:lnTo>
                  <a:lnTo>
                    <a:pt x="66" y="138"/>
                  </a:lnTo>
                  <a:lnTo>
                    <a:pt x="95" y="105"/>
                  </a:lnTo>
                  <a:lnTo>
                    <a:pt x="127" y="75"/>
                  </a:lnTo>
                  <a:lnTo>
                    <a:pt x="163" y="49"/>
                  </a:lnTo>
                  <a:lnTo>
                    <a:pt x="203" y="29"/>
                  </a:lnTo>
                  <a:lnTo>
                    <a:pt x="247" y="13"/>
                  </a:lnTo>
                  <a:lnTo>
                    <a:pt x="295" y="3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8"/>
            <p:cNvSpPr>
              <a:spLocks noChangeAspect="1" noEditPoints="1"/>
            </p:cNvSpPr>
            <p:nvPr/>
          </p:nvSpPr>
          <p:spPr bwMode="auto">
            <a:xfrm>
              <a:off x="2180915" y="4414913"/>
              <a:ext cx="213170" cy="324000"/>
            </a:xfrm>
            <a:custGeom>
              <a:avLst/>
              <a:gdLst/>
              <a:ahLst/>
              <a:cxnLst>
                <a:cxn ang="0">
                  <a:pos x="294" y="536"/>
                </a:cxn>
                <a:cxn ang="0">
                  <a:pos x="300" y="614"/>
                </a:cxn>
                <a:cxn ang="0">
                  <a:pos x="373" y="614"/>
                </a:cxn>
                <a:cxn ang="0">
                  <a:pos x="379" y="536"/>
                </a:cxn>
                <a:cxn ang="0">
                  <a:pos x="310" y="525"/>
                </a:cxn>
                <a:cxn ang="0">
                  <a:pos x="183" y="536"/>
                </a:cxn>
                <a:cxn ang="0">
                  <a:pos x="189" y="614"/>
                </a:cxn>
                <a:cxn ang="0">
                  <a:pos x="262" y="614"/>
                </a:cxn>
                <a:cxn ang="0">
                  <a:pos x="268" y="536"/>
                </a:cxn>
                <a:cxn ang="0">
                  <a:pos x="199" y="525"/>
                </a:cxn>
                <a:cxn ang="0">
                  <a:pos x="72" y="536"/>
                </a:cxn>
                <a:cxn ang="0">
                  <a:pos x="78" y="614"/>
                </a:cxn>
                <a:cxn ang="0">
                  <a:pos x="151" y="614"/>
                </a:cxn>
                <a:cxn ang="0">
                  <a:pos x="157" y="536"/>
                </a:cxn>
                <a:cxn ang="0">
                  <a:pos x="88" y="525"/>
                </a:cxn>
                <a:cxn ang="0">
                  <a:pos x="294" y="427"/>
                </a:cxn>
                <a:cxn ang="0">
                  <a:pos x="300" y="505"/>
                </a:cxn>
                <a:cxn ang="0">
                  <a:pos x="373" y="505"/>
                </a:cxn>
                <a:cxn ang="0">
                  <a:pos x="379" y="427"/>
                </a:cxn>
                <a:cxn ang="0">
                  <a:pos x="310" y="415"/>
                </a:cxn>
                <a:cxn ang="0">
                  <a:pos x="183" y="427"/>
                </a:cxn>
                <a:cxn ang="0">
                  <a:pos x="189" y="505"/>
                </a:cxn>
                <a:cxn ang="0">
                  <a:pos x="262" y="505"/>
                </a:cxn>
                <a:cxn ang="0">
                  <a:pos x="268" y="427"/>
                </a:cxn>
                <a:cxn ang="0">
                  <a:pos x="199" y="415"/>
                </a:cxn>
                <a:cxn ang="0">
                  <a:pos x="72" y="427"/>
                </a:cxn>
                <a:cxn ang="0">
                  <a:pos x="78" y="505"/>
                </a:cxn>
                <a:cxn ang="0">
                  <a:pos x="151" y="505"/>
                </a:cxn>
                <a:cxn ang="0">
                  <a:pos x="157" y="427"/>
                </a:cxn>
                <a:cxn ang="0">
                  <a:pos x="88" y="415"/>
                </a:cxn>
                <a:cxn ang="0">
                  <a:pos x="294" y="318"/>
                </a:cxn>
                <a:cxn ang="0">
                  <a:pos x="300" y="395"/>
                </a:cxn>
                <a:cxn ang="0">
                  <a:pos x="373" y="395"/>
                </a:cxn>
                <a:cxn ang="0">
                  <a:pos x="379" y="318"/>
                </a:cxn>
                <a:cxn ang="0">
                  <a:pos x="310" y="306"/>
                </a:cxn>
                <a:cxn ang="0">
                  <a:pos x="183" y="318"/>
                </a:cxn>
                <a:cxn ang="0">
                  <a:pos x="189" y="395"/>
                </a:cxn>
                <a:cxn ang="0">
                  <a:pos x="262" y="395"/>
                </a:cxn>
                <a:cxn ang="0">
                  <a:pos x="268" y="318"/>
                </a:cxn>
                <a:cxn ang="0">
                  <a:pos x="199" y="306"/>
                </a:cxn>
                <a:cxn ang="0">
                  <a:pos x="72" y="318"/>
                </a:cxn>
                <a:cxn ang="0">
                  <a:pos x="78" y="395"/>
                </a:cxn>
                <a:cxn ang="0">
                  <a:pos x="151" y="395"/>
                </a:cxn>
                <a:cxn ang="0">
                  <a:pos x="157" y="318"/>
                </a:cxn>
                <a:cxn ang="0">
                  <a:pos x="88" y="306"/>
                </a:cxn>
                <a:cxn ang="0">
                  <a:pos x="72" y="84"/>
                </a:cxn>
                <a:cxn ang="0">
                  <a:pos x="78" y="282"/>
                </a:cxn>
                <a:cxn ang="0">
                  <a:pos x="377" y="273"/>
                </a:cxn>
                <a:cxn ang="0">
                  <a:pos x="360" y="73"/>
                </a:cxn>
                <a:cxn ang="0">
                  <a:pos x="436" y="15"/>
                </a:cxn>
                <a:cxn ang="0">
                  <a:pos x="436" y="671"/>
                </a:cxn>
                <a:cxn ang="0">
                  <a:pos x="16" y="671"/>
                </a:cxn>
                <a:cxn ang="0">
                  <a:pos x="16" y="15"/>
                </a:cxn>
              </a:cxnLst>
              <a:rect l="0" t="0" r="r" b="b"/>
              <a:pathLst>
                <a:path w="452" h="687">
                  <a:moveTo>
                    <a:pt x="310" y="525"/>
                  </a:moveTo>
                  <a:lnTo>
                    <a:pt x="304" y="526"/>
                  </a:lnTo>
                  <a:lnTo>
                    <a:pt x="300" y="528"/>
                  </a:lnTo>
                  <a:lnTo>
                    <a:pt x="295" y="532"/>
                  </a:lnTo>
                  <a:lnTo>
                    <a:pt x="294" y="536"/>
                  </a:lnTo>
                  <a:lnTo>
                    <a:pt x="292" y="542"/>
                  </a:lnTo>
                  <a:lnTo>
                    <a:pt x="292" y="600"/>
                  </a:lnTo>
                  <a:lnTo>
                    <a:pt x="294" y="605"/>
                  </a:lnTo>
                  <a:lnTo>
                    <a:pt x="295" y="610"/>
                  </a:lnTo>
                  <a:lnTo>
                    <a:pt x="300" y="614"/>
                  </a:lnTo>
                  <a:lnTo>
                    <a:pt x="304" y="615"/>
                  </a:lnTo>
                  <a:lnTo>
                    <a:pt x="310" y="617"/>
                  </a:lnTo>
                  <a:lnTo>
                    <a:pt x="363" y="617"/>
                  </a:lnTo>
                  <a:lnTo>
                    <a:pt x="369" y="615"/>
                  </a:lnTo>
                  <a:lnTo>
                    <a:pt x="373" y="614"/>
                  </a:lnTo>
                  <a:lnTo>
                    <a:pt x="377" y="610"/>
                  </a:lnTo>
                  <a:lnTo>
                    <a:pt x="379" y="605"/>
                  </a:lnTo>
                  <a:lnTo>
                    <a:pt x="380" y="600"/>
                  </a:lnTo>
                  <a:lnTo>
                    <a:pt x="380" y="542"/>
                  </a:lnTo>
                  <a:lnTo>
                    <a:pt x="379" y="536"/>
                  </a:lnTo>
                  <a:lnTo>
                    <a:pt x="377" y="532"/>
                  </a:lnTo>
                  <a:lnTo>
                    <a:pt x="373" y="528"/>
                  </a:lnTo>
                  <a:lnTo>
                    <a:pt x="369" y="526"/>
                  </a:lnTo>
                  <a:lnTo>
                    <a:pt x="363" y="525"/>
                  </a:lnTo>
                  <a:lnTo>
                    <a:pt x="310" y="525"/>
                  </a:lnTo>
                  <a:close/>
                  <a:moveTo>
                    <a:pt x="199" y="525"/>
                  </a:moveTo>
                  <a:lnTo>
                    <a:pt x="193" y="526"/>
                  </a:lnTo>
                  <a:lnTo>
                    <a:pt x="189" y="528"/>
                  </a:lnTo>
                  <a:lnTo>
                    <a:pt x="184" y="532"/>
                  </a:lnTo>
                  <a:lnTo>
                    <a:pt x="183" y="536"/>
                  </a:lnTo>
                  <a:lnTo>
                    <a:pt x="182" y="542"/>
                  </a:lnTo>
                  <a:lnTo>
                    <a:pt x="182" y="600"/>
                  </a:lnTo>
                  <a:lnTo>
                    <a:pt x="183" y="605"/>
                  </a:lnTo>
                  <a:lnTo>
                    <a:pt x="184" y="610"/>
                  </a:lnTo>
                  <a:lnTo>
                    <a:pt x="189" y="614"/>
                  </a:lnTo>
                  <a:lnTo>
                    <a:pt x="193" y="615"/>
                  </a:lnTo>
                  <a:lnTo>
                    <a:pt x="199" y="617"/>
                  </a:lnTo>
                  <a:lnTo>
                    <a:pt x="252" y="617"/>
                  </a:lnTo>
                  <a:lnTo>
                    <a:pt x="258" y="615"/>
                  </a:lnTo>
                  <a:lnTo>
                    <a:pt x="262" y="614"/>
                  </a:lnTo>
                  <a:lnTo>
                    <a:pt x="266" y="610"/>
                  </a:lnTo>
                  <a:lnTo>
                    <a:pt x="268" y="605"/>
                  </a:lnTo>
                  <a:lnTo>
                    <a:pt x="269" y="600"/>
                  </a:lnTo>
                  <a:lnTo>
                    <a:pt x="269" y="542"/>
                  </a:lnTo>
                  <a:lnTo>
                    <a:pt x="268" y="536"/>
                  </a:lnTo>
                  <a:lnTo>
                    <a:pt x="266" y="532"/>
                  </a:lnTo>
                  <a:lnTo>
                    <a:pt x="262" y="528"/>
                  </a:lnTo>
                  <a:lnTo>
                    <a:pt x="258" y="526"/>
                  </a:lnTo>
                  <a:lnTo>
                    <a:pt x="252" y="525"/>
                  </a:lnTo>
                  <a:lnTo>
                    <a:pt x="199" y="525"/>
                  </a:lnTo>
                  <a:close/>
                  <a:moveTo>
                    <a:pt x="88" y="525"/>
                  </a:moveTo>
                  <a:lnTo>
                    <a:pt x="82" y="526"/>
                  </a:lnTo>
                  <a:lnTo>
                    <a:pt x="78" y="528"/>
                  </a:lnTo>
                  <a:lnTo>
                    <a:pt x="74" y="532"/>
                  </a:lnTo>
                  <a:lnTo>
                    <a:pt x="72" y="536"/>
                  </a:lnTo>
                  <a:lnTo>
                    <a:pt x="71" y="542"/>
                  </a:lnTo>
                  <a:lnTo>
                    <a:pt x="71" y="600"/>
                  </a:lnTo>
                  <a:lnTo>
                    <a:pt x="72" y="605"/>
                  </a:lnTo>
                  <a:lnTo>
                    <a:pt x="74" y="610"/>
                  </a:lnTo>
                  <a:lnTo>
                    <a:pt x="78" y="614"/>
                  </a:lnTo>
                  <a:lnTo>
                    <a:pt x="82" y="615"/>
                  </a:lnTo>
                  <a:lnTo>
                    <a:pt x="88" y="617"/>
                  </a:lnTo>
                  <a:lnTo>
                    <a:pt x="141" y="617"/>
                  </a:lnTo>
                  <a:lnTo>
                    <a:pt x="147" y="615"/>
                  </a:lnTo>
                  <a:lnTo>
                    <a:pt x="151" y="614"/>
                  </a:lnTo>
                  <a:lnTo>
                    <a:pt x="156" y="610"/>
                  </a:lnTo>
                  <a:lnTo>
                    <a:pt x="157" y="605"/>
                  </a:lnTo>
                  <a:lnTo>
                    <a:pt x="159" y="600"/>
                  </a:lnTo>
                  <a:lnTo>
                    <a:pt x="159" y="542"/>
                  </a:lnTo>
                  <a:lnTo>
                    <a:pt x="157" y="536"/>
                  </a:lnTo>
                  <a:lnTo>
                    <a:pt x="156" y="532"/>
                  </a:lnTo>
                  <a:lnTo>
                    <a:pt x="151" y="528"/>
                  </a:lnTo>
                  <a:lnTo>
                    <a:pt x="147" y="526"/>
                  </a:lnTo>
                  <a:lnTo>
                    <a:pt x="141" y="525"/>
                  </a:lnTo>
                  <a:lnTo>
                    <a:pt x="88" y="525"/>
                  </a:lnTo>
                  <a:close/>
                  <a:moveTo>
                    <a:pt x="310" y="415"/>
                  </a:moveTo>
                  <a:lnTo>
                    <a:pt x="304" y="417"/>
                  </a:lnTo>
                  <a:lnTo>
                    <a:pt x="300" y="418"/>
                  </a:lnTo>
                  <a:lnTo>
                    <a:pt x="295" y="423"/>
                  </a:lnTo>
                  <a:lnTo>
                    <a:pt x="294" y="427"/>
                  </a:lnTo>
                  <a:lnTo>
                    <a:pt x="292" y="433"/>
                  </a:lnTo>
                  <a:lnTo>
                    <a:pt x="292" y="490"/>
                  </a:lnTo>
                  <a:lnTo>
                    <a:pt x="294" y="496"/>
                  </a:lnTo>
                  <a:lnTo>
                    <a:pt x="295" y="500"/>
                  </a:lnTo>
                  <a:lnTo>
                    <a:pt x="300" y="505"/>
                  </a:lnTo>
                  <a:lnTo>
                    <a:pt x="304" y="506"/>
                  </a:lnTo>
                  <a:lnTo>
                    <a:pt x="310" y="507"/>
                  </a:lnTo>
                  <a:lnTo>
                    <a:pt x="363" y="507"/>
                  </a:lnTo>
                  <a:lnTo>
                    <a:pt x="369" y="506"/>
                  </a:lnTo>
                  <a:lnTo>
                    <a:pt x="373" y="505"/>
                  </a:lnTo>
                  <a:lnTo>
                    <a:pt x="377" y="500"/>
                  </a:lnTo>
                  <a:lnTo>
                    <a:pt x="379" y="496"/>
                  </a:lnTo>
                  <a:lnTo>
                    <a:pt x="380" y="490"/>
                  </a:lnTo>
                  <a:lnTo>
                    <a:pt x="380" y="433"/>
                  </a:lnTo>
                  <a:lnTo>
                    <a:pt x="379" y="427"/>
                  </a:lnTo>
                  <a:lnTo>
                    <a:pt x="377" y="423"/>
                  </a:lnTo>
                  <a:lnTo>
                    <a:pt x="373" y="418"/>
                  </a:lnTo>
                  <a:lnTo>
                    <a:pt x="369" y="417"/>
                  </a:lnTo>
                  <a:lnTo>
                    <a:pt x="363" y="415"/>
                  </a:lnTo>
                  <a:lnTo>
                    <a:pt x="310" y="415"/>
                  </a:lnTo>
                  <a:close/>
                  <a:moveTo>
                    <a:pt x="199" y="415"/>
                  </a:moveTo>
                  <a:lnTo>
                    <a:pt x="193" y="417"/>
                  </a:lnTo>
                  <a:lnTo>
                    <a:pt x="189" y="418"/>
                  </a:lnTo>
                  <a:lnTo>
                    <a:pt x="184" y="423"/>
                  </a:lnTo>
                  <a:lnTo>
                    <a:pt x="183" y="427"/>
                  </a:lnTo>
                  <a:lnTo>
                    <a:pt x="182" y="433"/>
                  </a:lnTo>
                  <a:lnTo>
                    <a:pt x="182" y="490"/>
                  </a:lnTo>
                  <a:lnTo>
                    <a:pt x="183" y="496"/>
                  </a:lnTo>
                  <a:lnTo>
                    <a:pt x="184" y="500"/>
                  </a:lnTo>
                  <a:lnTo>
                    <a:pt x="189" y="505"/>
                  </a:lnTo>
                  <a:lnTo>
                    <a:pt x="193" y="506"/>
                  </a:lnTo>
                  <a:lnTo>
                    <a:pt x="199" y="507"/>
                  </a:lnTo>
                  <a:lnTo>
                    <a:pt x="252" y="507"/>
                  </a:lnTo>
                  <a:lnTo>
                    <a:pt x="258" y="506"/>
                  </a:lnTo>
                  <a:lnTo>
                    <a:pt x="262" y="505"/>
                  </a:lnTo>
                  <a:lnTo>
                    <a:pt x="266" y="500"/>
                  </a:lnTo>
                  <a:lnTo>
                    <a:pt x="268" y="496"/>
                  </a:lnTo>
                  <a:lnTo>
                    <a:pt x="269" y="490"/>
                  </a:lnTo>
                  <a:lnTo>
                    <a:pt x="269" y="433"/>
                  </a:lnTo>
                  <a:lnTo>
                    <a:pt x="268" y="427"/>
                  </a:lnTo>
                  <a:lnTo>
                    <a:pt x="266" y="423"/>
                  </a:lnTo>
                  <a:lnTo>
                    <a:pt x="262" y="418"/>
                  </a:lnTo>
                  <a:lnTo>
                    <a:pt x="258" y="417"/>
                  </a:lnTo>
                  <a:lnTo>
                    <a:pt x="252" y="415"/>
                  </a:lnTo>
                  <a:lnTo>
                    <a:pt x="199" y="415"/>
                  </a:lnTo>
                  <a:close/>
                  <a:moveTo>
                    <a:pt x="88" y="415"/>
                  </a:moveTo>
                  <a:lnTo>
                    <a:pt x="82" y="417"/>
                  </a:lnTo>
                  <a:lnTo>
                    <a:pt x="78" y="418"/>
                  </a:lnTo>
                  <a:lnTo>
                    <a:pt x="74" y="423"/>
                  </a:lnTo>
                  <a:lnTo>
                    <a:pt x="72" y="427"/>
                  </a:lnTo>
                  <a:lnTo>
                    <a:pt x="71" y="433"/>
                  </a:lnTo>
                  <a:lnTo>
                    <a:pt x="71" y="490"/>
                  </a:lnTo>
                  <a:lnTo>
                    <a:pt x="72" y="496"/>
                  </a:lnTo>
                  <a:lnTo>
                    <a:pt x="74" y="500"/>
                  </a:lnTo>
                  <a:lnTo>
                    <a:pt x="78" y="505"/>
                  </a:lnTo>
                  <a:lnTo>
                    <a:pt x="82" y="506"/>
                  </a:lnTo>
                  <a:lnTo>
                    <a:pt x="88" y="507"/>
                  </a:lnTo>
                  <a:lnTo>
                    <a:pt x="141" y="507"/>
                  </a:lnTo>
                  <a:lnTo>
                    <a:pt x="147" y="506"/>
                  </a:lnTo>
                  <a:lnTo>
                    <a:pt x="151" y="505"/>
                  </a:lnTo>
                  <a:lnTo>
                    <a:pt x="156" y="500"/>
                  </a:lnTo>
                  <a:lnTo>
                    <a:pt x="157" y="496"/>
                  </a:lnTo>
                  <a:lnTo>
                    <a:pt x="159" y="490"/>
                  </a:lnTo>
                  <a:lnTo>
                    <a:pt x="159" y="433"/>
                  </a:lnTo>
                  <a:lnTo>
                    <a:pt x="157" y="427"/>
                  </a:lnTo>
                  <a:lnTo>
                    <a:pt x="156" y="423"/>
                  </a:lnTo>
                  <a:lnTo>
                    <a:pt x="151" y="418"/>
                  </a:lnTo>
                  <a:lnTo>
                    <a:pt x="147" y="417"/>
                  </a:lnTo>
                  <a:lnTo>
                    <a:pt x="141" y="415"/>
                  </a:lnTo>
                  <a:lnTo>
                    <a:pt x="88" y="415"/>
                  </a:lnTo>
                  <a:close/>
                  <a:moveTo>
                    <a:pt x="310" y="306"/>
                  </a:moveTo>
                  <a:lnTo>
                    <a:pt x="304" y="307"/>
                  </a:lnTo>
                  <a:lnTo>
                    <a:pt x="300" y="309"/>
                  </a:lnTo>
                  <a:lnTo>
                    <a:pt x="295" y="313"/>
                  </a:lnTo>
                  <a:lnTo>
                    <a:pt x="294" y="318"/>
                  </a:lnTo>
                  <a:lnTo>
                    <a:pt x="292" y="323"/>
                  </a:lnTo>
                  <a:lnTo>
                    <a:pt x="292" y="381"/>
                  </a:lnTo>
                  <a:lnTo>
                    <a:pt x="294" y="387"/>
                  </a:lnTo>
                  <a:lnTo>
                    <a:pt x="295" y="391"/>
                  </a:lnTo>
                  <a:lnTo>
                    <a:pt x="300" y="395"/>
                  </a:lnTo>
                  <a:lnTo>
                    <a:pt x="304" y="397"/>
                  </a:lnTo>
                  <a:lnTo>
                    <a:pt x="310" y="398"/>
                  </a:lnTo>
                  <a:lnTo>
                    <a:pt x="363" y="398"/>
                  </a:lnTo>
                  <a:lnTo>
                    <a:pt x="369" y="397"/>
                  </a:lnTo>
                  <a:lnTo>
                    <a:pt x="373" y="395"/>
                  </a:lnTo>
                  <a:lnTo>
                    <a:pt x="377" y="391"/>
                  </a:lnTo>
                  <a:lnTo>
                    <a:pt x="379" y="387"/>
                  </a:lnTo>
                  <a:lnTo>
                    <a:pt x="380" y="381"/>
                  </a:lnTo>
                  <a:lnTo>
                    <a:pt x="380" y="323"/>
                  </a:lnTo>
                  <a:lnTo>
                    <a:pt x="379" y="318"/>
                  </a:lnTo>
                  <a:lnTo>
                    <a:pt x="377" y="313"/>
                  </a:lnTo>
                  <a:lnTo>
                    <a:pt x="373" y="309"/>
                  </a:lnTo>
                  <a:lnTo>
                    <a:pt x="369" y="307"/>
                  </a:lnTo>
                  <a:lnTo>
                    <a:pt x="363" y="306"/>
                  </a:lnTo>
                  <a:lnTo>
                    <a:pt x="310" y="306"/>
                  </a:lnTo>
                  <a:close/>
                  <a:moveTo>
                    <a:pt x="199" y="306"/>
                  </a:moveTo>
                  <a:lnTo>
                    <a:pt x="193" y="307"/>
                  </a:lnTo>
                  <a:lnTo>
                    <a:pt x="189" y="309"/>
                  </a:lnTo>
                  <a:lnTo>
                    <a:pt x="184" y="313"/>
                  </a:lnTo>
                  <a:lnTo>
                    <a:pt x="183" y="318"/>
                  </a:lnTo>
                  <a:lnTo>
                    <a:pt x="182" y="323"/>
                  </a:lnTo>
                  <a:lnTo>
                    <a:pt x="182" y="381"/>
                  </a:lnTo>
                  <a:lnTo>
                    <a:pt x="183" y="387"/>
                  </a:lnTo>
                  <a:lnTo>
                    <a:pt x="184" y="391"/>
                  </a:lnTo>
                  <a:lnTo>
                    <a:pt x="189" y="395"/>
                  </a:lnTo>
                  <a:lnTo>
                    <a:pt x="193" y="397"/>
                  </a:lnTo>
                  <a:lnTo>
                    <a:pt x="199" y="398"/>
                  </a:lnTo>
                  <a:lnTo>
                    <a:pt x="252" y="398"/>
                  </a:lnTo>
                  <a:lnTo>
                    <a:pt x="258" y="397"/>
                  </a:lnTo>
                  <a:lnTo>
                    <a:pt x="262" y="395"/>
                  </a:lnTo>
                  <a:lnTo>
                    <a:pt x="266" y="391"/>
                  </a:lnTo>
                  <a:lnTo>
                    <a:pt x="268" y="387"/>
                  </a:lnTo>
                  <a:lnTo>
                    <a:pt x="269" y="381"/>
                  </a:lnTo>
                  <a:lnTo>
                    <a:pt x="269" y="323"/>
                  </a:lnTo>
                  <a:lnTo>
                    <a:pt x="268" y="318"/>
                  </a:lnTo>
                  <a:lnTo>
                    <a:pt x="266" y="313"/>
                  </a:lnTo>
                  <a:lnTo>
                    <a:pt x="262" y="309"/>
                  </a:lnTo>
                  <a:lnTo>
                    <a:pt x="258" y="307"/>
                  </a:lnTo>
                  <a:lnTo>
                    <a:pt x="252" y="306"/>
                  </a:lnTo>
                  <a:lnTo>
                    <a:pt x="199" y="306"/>
                  </a:lnTo>
                  <a:close/>
                  <a:moveTo>
                    <a:pt x="88" y="306"/>
                  </a:moveTo>
                  <a:lnTo>
                    <a:pt x="82" y="307"/>
                  </a:lnTo>
                  <a:lnTo>
                    <a:pt x="78" y="309"/>
                  </a:lnTo>
                  <a:lnTo>
                    <a:pt x="74" y="313"/>
                  </a:lnTo>
                  <a:lnTo>
                    <a:pt x="72" y="318"/>
                  </a:lnTo>
                  <a:lnTo>
                    <a:pt x="71" y="323"/>
                  </a:lnTo>
                  <a:lnTo>
                    <a:pt x="71" y="381"/>
                  </a:lnTo>
                  <a:lnTo>
                    <a:pt x="72" y="387"/>
                  </a:lnTo>
                  <a:lnTo>
                    <a:pt x="74" y="391"/>
                  </a:lnTo>
                  <a:lnTo>
                    <a:pt x="78" y="395"/>
                  </a:lnTo>
                  <a:lnTo>
                    <a:pt x="82" y="397"/>
                  </a:lnTo>
                  <a:lnTo>
                    <a:pt x="88" y="398"/>
                  </a:lnTo>
                  <a:lnTo>
                    <a:pt x="141" y="398"/>
                  </a:lnTo>
                  <a:lnTo>
                    <a:pt x="147" y="397"/>
                  </a:lnTo>
                  <a:lnTo>
                    <a:pt x="151" y="395"/>
                  </a:lnTo>
                  <a:lnTo>
                    <a:pt x="156" y="391"/>
                  </a:lnTo>
                  <a:lnTo>
                    <a:pt x="157" y="387"/>
                  </a:lnTo>
                  <a:lnTo>
                    <a:pt x="159" y="381"/>
                  </a:lnTo>
                  <a:lnTo>
                    <a:pt x="159" y="323"/>
                  </a:lnTo>
                  <a:lnTo>
                    <a:pt x="157" y="318"/>
                  </a:lnTo>
                  <a:lnTo>
                    <a:pt x="156" y="313"/>
                  </a:lnTo>
                  <a:lnTo>
                    <a:pt x="151" y="309"/>
                  </a:lnTo>
                  <a:lnTo>
                    <a:pt x="147" y="307"/>
                  </a:lnTo>
                  <a:lnTo>
                    <a:pt x="141" y="306"/>
                  </a:lnTo>
                  <a:lnTo>
                    <a:pt x="88" y="306"/>
                  </a:lnTo>
                  <a:close/>
                  <a:moveTo>
                    <a:pt x="88" y="73"/>
                  </a:moveTo>
                  <a:lnTo>
                    <a:pt x="82" y="74"/>
                  </a:lnTo>
                  <a:lnTo>
                    <a:pt x="78" y="76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71" y="90"/>
                  </a:lnTo>
                  <a:lnTo>
                    <a:pt x="71" y="267"/>
                  </a:lnTo>
                  <a:lnTo>
                    <a:pt x="72" y="273"/>
                  </a:lnTo>
                  <a:lnTo>
                    <a:pt x="74" y="277"/>
                  </a:lnTo>
                  <a:lnTo>
                    <a:pt x="78" y="282"/>
                  </a:lnTo>
                  <a:lnTo>
                    <a:pt x="82" y="283"/>
                  </a:lnTo>
                  <a:lnTo>
                    <a:pt x="88" y="284"/>
                  </a:lnTo>
                  <a:lnTo>
                    <a:pt x="360" y="284"/>
                  </a:lnTo>
                  <a:lnTo>
                    <a:pt x="371" y="282"/>
                  </a:lnTo>
                  <a:lnTo>
                    <a:pt x="377" y="273"/>
                  </a:lnTo>
                  <a:lnTo>
                    <a:pt x="379" y="267"/>
                  </a:lnTo>
                  <a:lnTo>
                    <a:pt x="379" y="90"/>
                  </a:lnTo>
                  <a:lnTo>
                    <a:pt x="377" y="84"/>
                  </a:lnTo>
                  <a:lnTo>
                    <a:pt x="371" y="76"/>
                  </a:lnTo>
                  <a:lnTo>
                    <a:pt x="360" y="73"/>
                  </a:lnTo>
                  <a:lnTo>
                    <a:pt x="88" y="73"/>
                  </a:lnTo>
                  <a:close/>
                  <a:moveTo>
                    <a:pt x="55" y="0"/>
                  </a:moveTo>
                  <a:lnTo>
                    <a:pt x="399" y="0"/>
                  </a:lnTo>
                  <a:lnTo>
                    <a:pt x="419" y="4"/>
                  </a:lnTo>
                  <a:lnTo>
                    <a:pt x="436" y="15"/>
                  </a:lnTo>
                  <a:lnTo>
                    <a:pt x="448" y="33"/>
                  </a:lnTo>
                  <a:lnTo>
                    <a:pt x="452" y="53"/>
                  </a:lnTo>
                  <a:lnTo>
                    <a:pt x="452" y="633"/>
                  </a:lnTo>
                  <a:lnTo>
                    <a:pt x="448" y="654"/>
                  </a:lnTo>
                  <a:lnTo>
                    <a:pt x="436" y="671"/>
                  </a:lnTo>
                  <a:lnTo>
                    <a:pt x="419" y="683"/>
                  </a:lnTo>
                  <a:lnTo>
                    <a:pt x="399" y="687"/>
                  </a:lnTo>
                  <a:lnTo>
                    <a:pt x="55" y="687"/>
                  </a:lnTo>
                  <a:lnTo>
                    <a:pt x="33" y="683"/>
                  </a:lnTo>
                  <a:lnTo>
                    <a:pt x="16" y="671"/>
                  </a:lnTo>
                  <a:lnTo>
                    <a:pt x="5" y="654"/>
                  </a:lnTo>
                  <a:lnTo>
                    <a:pt x="0" y="633"/>
                  </a:lnTo>
                  <a:lnTo>
                    <a:pt x="0" y="53"/>
                  </a:lnTo>
                  <a:lnTo>
                    <a:pt x="5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Prostokąt 86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TextBox 142">
            <a:extLst>
              <a:ext uri="{FF2B5EF4-FFF2-40B4-BE49-F238E27FC236}">
                <a16:creationId xmlns:a16="http://schemas.microsoft.com/office/drawing/2014/main" id="{820DFF00-3FF8-4BA9-868C-1746C64BD110}"/>
              </a:ext>
            </a:extLst>
          </p:cNvPr>
          <p:cNvSpPr txBox="1"/>
          <p:nvPr/>
        </p:nvSpPr>
        <p:spPr>
          <a:xfrm>
            <a:off x="2059628" y="2865571"/>
            <a:ext cx="279124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600" b="1" kern="0" dirty="0" smtClean="0">
                <a:solidFill>
                  <a:srgbClr val="565A5B"/>
                </a:solidFill>
                <a:latin typeface="Fira Sans" panose="020B0503050000020004" pitchFamily="34" charset="0"/>
                <a:cs typeface="Arial" pitchFamily="34" charset="0"/>
              </a:rPr>
              <a:t>Jan Kowalski</a:t>
            </a:r>
            <a:endParaRPr lang="en-US" sz="1600" b="1" kern="0" dirty="0">
              <a:solidFill>
                <a:srgbClr val="565A5B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9" name="TextBox 143">
            <a:extLst>
              <a:ext uri="{FF2B5EF4-FFF2-40B4-BE49-F238E27FC236}">
                <a16:creationId xmlns:a16="http://schemas.microsoft.com/office/drawing/2014/main" id="{8F1DD894-9BE9-4882-872A-C466AE3A064C}"/>
              </a:ext>
            </a:extLst>
          </p:cNvPr>
          <p:cNvSpPr txBox="1"/>
          <p:nvPr/>
        </p:nvSpPr>
        <p:spPr>
          <a:xfrm>
            <a:off x="2059628" y="3204125"/>
            <a:ext cx="3894983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600" b="1" kern="0" dirty="0" smtClean="0">
                <a:solidFill>
                  <a:srgbClr val="008364"/>
                </a:solidFill>
                <a:latin typeface="Fira Sans" panose="020B0503050000020004" pitchFamily="34" charset="0"/>
                <a:cs typeface="Arial" pitchFamily="34" charset="0"/>
              </a:rPr>
              <a:t>Bank Spółdzielczy w XXXXXXXXXXXXX</a:t>
            </a:r>
            <a:endParaRPr lang="en-US" sz="1600" b="1" kern="0" dirty="0">
              <a:solidFill>
                <a:srgbClr val="008364"/>
              </a:solidFill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30" name="TextBox 142">
            <a:extLst>
              <a:ext uri="{FF2B5EF4-FFF2-40B4-BE49-F238E27FC236}">
                <a16:creationId xmlns:a16="http://schemas.microsoft.com/office/drawing/2014/main" id="{820DFF00-3FF8-4BA9-868C-1746C64BD110}"/>
              </a:ext>
            </a:extLst>
          </p:cNvPr>
          <p:cNvSpPr txBox="1"/>
          <p:nvPr/>
        </p:nvSpPr>
        <p:spPr>
          <a:xfrm>
            <a:off x="2562106" y="3965639"/>
            <a:ext cx="2791245" cy="355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 XXX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endParaRPr lang="pl-PL" sz="1600" dirty="0">
              <a:solidFill>
                <a:srgbClr val="008364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92659" y="4839270"/>
            <a:ext cx="2140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XXX.XXX@bankbps.pl</a:t>
            </a:r>
            <a:endParaRPr lang="pl-PL" sz="1600" dirty="0">
              <a:solidFill>
                <a:srgbClr val="008364"/>
              </a:solidFill>
              <a:latin typeface="Fira Sans" panose="020B0503050000020004" pitchFamily="34" charset="0"/>
            </a:endParaRPr>
          </a:p>
        </p:txBody>
      </p:sp>
      <p:sp>
        <p:nvSpPr>
          <p:cNvPr id="32" name="TextBox 142">
            <a:extLst>
              <a:ext uri="{FF2B5EF4-FFF2-40B4-BE49-F238E27FC236}">
                <a16:creationId xmlns:a16="http://schemas.microsoft.com/office/drawing/2014/main" id="{820DFF00-3FF8-4BA9-868C-1746C64BD110}"/>
              </a:ext>
            </a:extLst>
          </p:cNvPr>
          <p:cNvSpPr txBox="1"/>
          <p:nvPr/>
        </p:nvSpPr>
        <p:spPr>
          <a:xfrm>
            <a:off x="2562106" y="4415245"/>
            <a:ext cx="2791245" cy="3558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r>
              <a:rPr lang="pl-PL" sz="1600" dirty="0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 smtClean="0">
                <a:solidFill>
                  <a:srgbClr val="008364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XXX</a:t>
            </a:r>
            <a:endParaRPr lang="pl-PL" sz="1600" dirty="0">
              <a:solidFill>
                <a:srgbClr val="008364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3" name="Obraz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4171" y="195943"/>
            <a:ext cx="11811000" cy="5268686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17913" y="5533132"/>
            <a:ext cx="10167257" cy="576000"/>
          </a:xfrm>
          <a:prstGeom prst="rect">
            <a:avLst/>
          </a:prstGeom>
          <a:solidFill>
            <a:srgbClr val="00836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835075"/>
            <a:ext cx="1134661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Upewnij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się, że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firmy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widoczne w bankowości elektronicznej są aktualne (zgodnie z wpisem we właściwym rejestrze). </a:t>
            </a:r>
          </a:p>
          <a:p>
            <a:pPr lvl="0"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Zweryfikuj czy posiadasz odpowiednie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umocowanie do złożenia Oświadczenia o Rozliczeniu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 formie elektronicznej (wydruk z CEIDG, odpis z KRS lub pełnomocnictwo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Jeśli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 odpisu KRS lub z wydruku z CEIDG nie wynika uprawnienie do samodzielnej reprezentacji przedsiębiorcy przez osobę składającą Oświadczenie, niezbędne jest ustanowienie pełnomocnictwa (zgodnego ze wzorem dostępnym na 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stronie PFR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) podpisanego </a:t>
            </a:r>
            <a:r>
              <a:rPr lang="pl-PL" sz="1400" b="1" u="sng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wyłącznie kwalifikowanym podpisem </a:t>
            </a:r>
            <a:r>
              <a:rPr lang="pl-PL" sz="1400" b="1" u="sng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elektronicznym.</a:t>
            </a:r>
            <a:endParaRPr lang="pl-PL" sz="1400" b="1" u="sng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profil zaufany nie spełnia warunków kwalifikowanego podpisu.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Pełnomocnictwo ustanowione na etapie składnia wniosku o subwencję uprawnia także do złożenia Oświadczenia o Rozliczeniu.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Dokumenty potwierdzające upoważnienie do złożenia Oświadczenia o Rozliczeniu </a:t>
            </a:r>
            <a:r>
              <a:rPr lang="pl-PL" sz="1400" b="1" u="sng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nie są dołączane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Oświadczenia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o Rozliczeniu, ale mogą być zweryfikowane przez PFR w przypadku kontroli. </a:t>
            </a:r>
          </a:p>
          <a:p>
            <a:pPr lvl="0">
              <a:spcAft>
                <a:spcPts val="6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Przygotuj informacje o wysokości faktycznie osiągniętych: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Przychodach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w miesiącach: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luty, marzec, listopad i grudzień roku 2019,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 i grudzień roku 2020,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 i marzec roku 2021;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osztach Stałych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 miesiącach: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listopad i grudzień roku 2020,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styczeń, luty i marzec roku 2021</a:t>
            </a:r>
          </a:p>
          <a:p>
            <a:pPr lvl="0">
              <a:spcAft>
                <a:spcPts val="12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Przygotuj dokumenty księgowe – pliki JPK  (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JPK_PKPIR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lub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JPK_KR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)  w postaci </a:t>
            </a:r>
            <a:r>
              <a:rPr lang="pl-PL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xml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które będą załączane do Oświadczenia o Rozliczeniu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9699" y="458795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 u="sng" dirty="0" smtClean="0">
                <a:solidFill>
                  <a:srgbClr val="008364"/>
                </a:solidFill>
              </a:rPr>
              <a:t>Zanim </a:t>
            </a:r>
            <a:r>
              <a:rPr lang="pl-PL" sz="1400" b="1" u="sng" dirty="0">
                <a:solidFill>
                  <a:srgbClr val="008364"/>
                </a:solidFill>
              </a:rPr>
              <a:t>złożysz wniosek</a:t>
            </a:r>
            <a:r>
              <a:rPr lang="pl-PL" sz="1400" b="1" u="sng" dirty="0" smtClean="0">
                <a:solidFill>
                  <a:srgbClr val="008364"/>
                </a:solidFill>
              </a:rPr>
              <a:t>:</a:t>
            </a:r>
            <a:endParaRPr lang="pl-PL" sz="1400" b="1" u="sng" dirty="0">
              <a:solidFill>
                <a:srgbClr val="008364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05000" y="5613570"/>
            <a:ext cx="1008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Należy przygotować dwa osobne pliki za okres listopad-grudzień oraz za okres styczeń-marzec 2021 r.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2" y="1404466"/>
            <a:ext cx="6300000" cy="338767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824903" y="5283054"/>
            <a:ext cx="6458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złożyć Oświadczenie o Rozliczeniu subwencji Tarcza 2.0 lub sprawdzić status Wniosku należy w menu bocznym wybrać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Tarcza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10800000">
            <a:off x="1360335" y="4804992"/>
            <a:ext cx="2318655" cy="802198"/>
          </a:xfrm>
          <a:prstGeom prst="bentConnector3">
            <a:avLst>
              <a:gd name="adj1" fmla="val 99765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000896" y="891170"/>
            <a:ext cx="311304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16" name="Group 260">
            <a:extLst>
              <a:ext uri="{FF2B5EF4-FFF2-40B4-BE49-F238E27FC236}">
                <a16:creationId xmlns:a16="http://schemas.microsoft.com/office/drawing/2014/main" id="{D3165E2E-0BD0-43C5-93B2-F27149056503}"/>
              </a:ext>
            </a:extLst>
          </p:cNvPr>
          <p:cNvGrpSpPr/>
          <p:nvPr/>
        </p:nvGrpSpPr>
        <p:grpSpPr>
          <a:xfrm>
            <a:off x="9547226" y="-835025"/>
            <a:ext cx="4138612" cy="3984625"/>
            <a:chOff x="9547226" y="-835025"/>
            <a:chExt cx="4138612" cy="3984625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055B134-827D-430B-A0BA-7E3F61FB1C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6" y="-79375"/>
              <a:ext cx="3263900" cy="3228975"/>
            </a:xfrm>
            <a:custGeom>
              <a:avLst/>
              <a:gdLst>
                <a:gd name="T0" fmla="*/ 92 w 1078"/>
                <a:gd name="T1" fmla="*/ 1068 h 1068"/>
                <a:gd name="T2" fmla="*/ 33 w 1078"/>
                <a:gd name="T3" fmla="*/ 1044 h 1068"/>
                <a:gd name="T4" fmla="*/ 39 w 1078"/>
                <a:gd name="T5" fmla="*/ 917 h 1068"/>
                <a:gd name="T6" fmla="*/ 927 w 1078"/>
                <a:gd name="T7" fmla="*/ 29 h 1068"/>
                <a:gd name="T8" fmla="*/ 995 w 1078"/>
                <a:gd name="T9" fmla="*/ 0 h 1068"/>
                <a:gd name="T10" fmla="*/ 1054 w 1078"/>
                <a:gd name="T11" fmla="*/ 24 h 1068"/>
                <a:gd name="T12" fmla="*/ 1077 w 1078"/>
                <a:gd name="T13" fmla="*/ 86 h 1068"/>
                <a:gd name="T14" fmla="*/ 1048 w 1078"/>
                <a:gd name="T15" fmla="*/ 151 h 1068"/>
                <a:gd name="T16" fmla="*/ 160 w 1078"/>
                <a:gd name="T17" fmla="*/ 1039 h 1068"/>
                <a:gd name="T18" fmla="*/ 92 w 1078"/>
                <a:gd name="T19" fmla="*/ 1068 h 1068"/>
                <a:gd name="T20" fmla="*/ 995 w 1078"/>
                <a:gd name="T21" fmla="*/ 8 h 1068"/>
                <a:gd name="T22" fmla="*/ 932 w 1078"/>
                <a:gd name="T23" fmla="*/ 35 h 1068"/>
                <a:gd name="T24" fmla="*/ 44 w 1078"/>
                <a:gd name="T25" fmla="*/ 923 h 1068"/>
                <a:gd name="T26" fmla="*/ 39 w 1078"/>
                <a:gd name="T27" fmla="*/ 1038 h 1068"/>
                <a:gd name="T28" fmla="*/ 92 w 1078"/>
                <a:gd name="T29" fmla="*/ 1059 h 1068"/>
                <a:gd name="T30" fmla="*/ 155 w 1078"/>
                <a:gd name="T31" fmla="*/ 1033 h 1068"/>
                <a:gd name="T32" fmla="*/ 1043 w 1078"/>
                <a:gd name="T33" fmla="*/ 145 h 1068"/>
                <a:gd name="T34" fmla="*/ 1048 w 1078"/>
                <a:gd name="T35" fmla="*/ 30 h 1068"/>
                <a:gd name="T36" fmla="*/ 995 w 1078"/>
                <a:gd name="T37" fmla="*/ 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8" h="1068">
                  <a:moveTo>
                    <a:pt x="92" y="1068"/>
                  </a:moveTo>
                  <a:cubicBezTo>
                    <a:pt x="70" y="1068"/>
                    <a:pt x="49" y="1059"/>
                    <a:pt x="33" y="1044"/>
                  </a:cubicBezTo>
                  <a:cubicBezTo>
                    <a:pt x="0" y="1010"/>
                    <a:pt x="2" y="953"/>
                    <a:pt x="39" y="917"/>
                  </a:cubicBezTo>
                  <a:cubicBezTo>
                    <a:pt x="927" y="29"/>
                    <a:pt x="927" y="29"/>
                    <a:pt x="927" y="29"/>
                  </a:cubicBezTo>
                  <a:cubicBezTo>
                    <a:pt x="945" y="10"/>
                    <a:pt x="970" y="0"/>
                    <a:pt x="995" y="0"/>
                  </a:cubicBezTo>
                  <a:cubicBezTo>
                    <a:pt x="1017" y="0"/>
                    <a:pt x="1038" y="8"/>
                    <a:pt x="1054" y="24"/>
                  </a:cubicBezTo>
                  <a:cubicBezTo>
                    <a:pt x="1070" y="40"/>
                    <a:pt x="1078" y="62"/>
                    <a:pt x="1077" y="86"/>
                  </a:cubicBezTo>
                  <a:cubicBezTo>
                    <a:pt x="1076" y="110"/>
                    <a:pt x="1066" y="133"/>
                    <a:pt x="1048" y="151"/>
                  </a:cubicBezTo>
                  <a:cubicBezTo>
                    <a:pt x="160" y="1039"/>
                    <a:pt x="160" y="1039"/>
                    <a:pt x="160" y="1039"/>
                  </a:cubicBezTo>
                  <a:cubicBezTo>
                    <a:pt x="142" y="1057"/>
                    <a:pt x="117" y="1068"/>
                    <a:pt x="92" y="1068"/>
                  </a:cubicBezTo>
                  <a:close/>
                  <a:moveTo>
                    <a:pt x="995" y="8"/>
                  </a:moveTo>
                  <a:cubicBezTo>
                    <a:pt x="972" y="8"/>
                    <a:pt x="949" y="18"/>
                    <a:pt x="932" y="35"/>
                  </a:cubicBezTo>
                  <a:cubicBezTo>
                    <a:pt x="44" y="923"/>
                    <a:pt x="44" y="923"/>
                    <a:pt x="44" y="923"/>
                  </a:cubicBezTo>
                  <a:cubicBezTo>
                    <a:pt x="11" y="956"/>
                    <a:pt x="9" y="1008"/>
                    <a:pt x="39" y="1038"/>
                  </a:cubicBezTo>
                  <a:cubicBezTo>
                    <a:pt x="53" y="1052"/>
                    <a:pt x="72" y="1059"/>
                    <a:pt x="92" y="1059"/>
                  </a:cubicBezTo>
                  <a:cubicBezTo>
                    <a:pt x="115" y="1059"/>
                    <a:pt x="138" y="1050"/>
                    <a:pt x="155" y="1033"/>
                  </a:cubicBezTo>
                  <a:cubicBezTo>
                    <a:pt x="1043" y="145"/>
                    <a:pt x="1043" y="145"/>
                    <a:pt x="1043" y="145"/>
                  </a:cubicBezTo>
                  <a:cubicBezTo>
                    <a:pt x="1076" y="112"/>
                    <a:pt x="1078" y="60"/>
                    <a:pt x="1048" y="30"/>
                  </a:cubicBezTo>
                  <a:cubicBezTo>
                    <a:pt x="1034" y="16"/>
                    <a:pt x="1015" y="8"/>
                    <a:pt x="9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C81069C-1E8C-4906-9AE8-E1F550AD7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038" y="-835025"/>
              <a:ext cx="3013075" cy="2984500"/>
            </a:xfrm>
            <a:custGeom>
              <a:avLst/>
              <a:gdLst>
                <a:gd name="T0" fmla="*/ 86 w 995"/>
                <a:gd name="T1" fmla="*/ 987 h 987"/>
                <a:gd name="T2" fmla="*/ 25 w 995"/>
                <a:gd name="T3" fmla="*/ 962 h 987"/>
                <a:gd name="T4" fmla="*/ 0 w 995"/>
                <a:gd name="T5" fmla="*/ 901 h 987"/>
                <a:gd name="T6" fmla="*/ 25 w 995"/>
                <a:gd name="T7" fmla="*/ 840 h 987"/>
                <a:gd name="T8" fmla="*/ 840 w 995"/>
                <a:gd name="T9" fmla="*/ 26 h 987"/>
                <a:gd name="T10" fmla="*/ 901 w 995"/>
                <a:gd name="T11" fmla="*/ 0 h 987"/>
                <a:gd name="T12" fmla="*/ 962 w 995"/>
                <a:gd name="T13" fmla="*/ 26 h 987"/>
                <a:gd name="T14" fmla="*/ 962 w 995"/>
                <a:gd name="T15" fmla="*/ 147 h 987"/>
                <a:gd name="T16" fmla="*/ 147 w 995"/>
                <a:gd name="T17" fmla="*/ 962 h 987"/>
                <a:gd name="T18" fmla="*/ 86 w 995"/>
                <a:gd name="T19" fmla="*/ 987 h 987"/>
                <a:gd name="T20" fmla="*/ 901 w 995"/>
                <a:gd name="T21" fmla="*/ 8 h 987"/>
                <a:gd name="T22" fmla="*/ 846 w 995"/>
                <a:gd name="T23" fmla="*/ 31 h 987"/>
                <a:gd name="T24" fmla="*/ 31 w 995"/>
                <a:gd name="T25" fmla="*/ 846 h 987"/>
                <a:gd name="T26" fmla="*/ 31 w 995"/>
                <a:gd name="T27" fmla="*/ 956 h 987"/>
                <a:gd name="T28" fmla="*/ 86 w 995"/>
                <a:gd name="T29" fmla="*/ 979 h 987"/>
                <a:gd name="T30" fmla="*/ 141 w 995"/>
                <a:gd name="T31" fmla="*/ 956 h 987"/>
                <a:gd name="T32" fmla="*/ 956 w 995"/>
                <a:gd name="T33" fmla="*/ 142 h 987"/>
                <a:gd name="T34" fmla="*/ 979 w 995"/>
                <a:gd name="T35" fmla="*/ 86 h 987"/>
                <a:gd name="T36" fmla="*/ 956 w 995"/>
                <a:gd name="T37" fmla="*/ 31 h 987"/>
                <a:gd name="T38" fmla="*/ 901 w 995"/>
                <a:gd name="T39" fmla="*/ 8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7">
                  <a:moveTo>
                    <a:pt x="86" y="987"/>
                  </a:moveTo>
                  <a:cubicBezTo>
                    <a:pt x="63" y="987"/>
                    <a:pt x="42" y="978"/>
                    <a:pt x="25" y="962"/>
                  </a:cubicBezTo>
                  <a:cubicBezTo>
                    <a:pt x="9" y="946"/>
                    <a:pt x="0" y="924"/>
                    <a:pt x="0" y="901"/>
                  </a:cubicBezTo>
                  <a:cubicBezTo>
                    <a:pt x="0" y="878"/>
                    <a:pt x="9" y="856"/>
                    <a:pt x="25" y="840"/>
                  </a:cubicBezTo>
                  <a:cubicBezTo>
                    <a:pt x="840" y="26"/>
                    <a:pt x="840" y="26"/>
                    <a:pt x="840" y="26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6"/>
                  </a:cubicBezTo>
                  <a:cubicBezTo>
                    <a:pt x="995" y="59"/>
                    <a:pt x="995" y="114"/>
                    <a:pt x="962" y="147"/>
                  </a:cubicBezTo>
                  <a:cubicBezTo>
                    <a:pt x="147" y="962"/>
                    <a:pt x="147" y="962"/>
                    <a:pt x="147" y="962"/>
                  </a:cubicBezTo>
                  <a:cubicBezTo>
                    <a:pt x="131" y="978"/>
                    <a:pt x="109" y="987"/>
                    <a:pt x="86" y="987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7"/>
                    <a:pt x="846" y="31"/>
                  </a:cubicBezTo>
                  <a:cubicBezTo>
                    <a:pt x="31" y="846"/>
                    <a:pt x="31" y="846"/>
                    <a:pt x="31" y="846"/>
                  </a:cubicBezTo>
                  <a:cubicBezTo>
                    <a:pt x="1" y="876"/>
                    <a:pt x="1" y="926"/>
                    <a:pt x="31" y="956"/>
                  </a:cubicBezTo>
                  <a:cubicBezTo>
                    <a:pt x="46" y="971"/>
                    <a:pt x="65" y="979"/>
                    <a:pt x="86" y="979"/>
                  </a:cubicBezTo>
                  <a:cubicBezTo>
                    <a:pt x="107" y="979"/>
                    <a:pt x="127" y="971"/>
                    <a:pt x="141" y="956"/>
                  </a:cubicBezTo>
                  <a:cubicBezTo>
                    <a:pt x="956" y="142"/>
                    <a:pt x="956" y="142"/>
                    <a:pt x="956" y="142"/>
                  </a:cubicBezTo>
                  <a:cubicBezTo>
                    <a:pt x="971" y="127"/>
                    <a:pt x="979" y="107"/>
                    <a:pt x="979" y="86"/>
                  </a:cubicBezTo>
                  <a:cubicBezTo>
                    <a:pt x="979" y="66"/>
                    <a:pt x="971" y="46"/>
                    <a:pt x="956" y="31"/>
                  </a:cubicBezTo>
                  <a:cubicBezTo>
                    <a:pt x="941" y="17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4B58C250-3B66-4A44-8A35-55220415A6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101600"/>
              <a:ext cx="3013075" cy="2981325"/>
            </a:xfrm>
            <a:custGeom>
              <a:avLst/>
              <a:gdLst>
                <a:gd name="T0" fmla="*/ 86 w 995"/>
                <a:gd name="T1" fmla="*/ 986 h 986"/>
                <a:gd name="T2" fmla="*/ 25 w 995"/>
                <a:gd name="T3" fmla="*/ 961 h 986"/>
                <a:gd name="T4" fmla="*/ 0 w 995"/>
                <a:gd name="T5" fmla="*/ 900 h 986"/>
                <a:gd name="T6" fmla="*/ 25 w 995"/>
                <a:gd name="T7" fmla="*/ 840 h 986"/>
                <a:gd name="T8" fmla="*/ 840 w 995"/>
                <a:gd name="T9" fmla="*/ 25 h 986"/>
                <a:gd name="T10" fmla="*/ 901 w 995"/>
                <a:gd name="T11" fmla="*/ 0 h 986"/>
                <a:gd name="T12" fmla="*/ 962 w 995"/>
                <a:gd name="T13" fmla="*/ 25 h 986"/>
                <a:gd name="T14" fmla="*/ 962 w 995"/>
                <a:gd name="T15" fmla="*/ 147 h 986"/>
                <a:gd name="T16" fmla="*/ 147 w 995"/>
                <a:gd name="T17" fmla="*/ 961 h 986"/>
                <a:gd name="T18" fmla="*/ 86 w 995"/>
                <a:gd name="T19" fmla="*/ 986 h 986"/>
                <a:gd name="T20" fmla="*/ 901 w 995"/>
                <a:gd name="T21" fmla="*/ 8 h 986"/>
                <a:gd name="T22" fmla="*/ 846 w 995"/>
                <a:gd name="T23" fmla="*/ 31 h 986"/>
                <a:gd name="T24" fmla="*/ 31 w 995"/>
                <a:gd name="T25" fmla="*/ 845 h 986"/>
                <a:gd name="T26" fmla="*/ 8 w 995"/>
                <a:gd name="T27" fmla="*/ 900 h 986"/>
                <a:gd name="T28" fmla="*/ 31 w 995"/>
                <a:gd name="T29" fmla="*/ 955 h 986"/>
                <a:gd name="T30" fmla="*/ 86 w 995"/>
                <a:gd name="T31" fmla="*/ 978 h 986"/>
                <a:gd name="T32" fmla="*/ 141 w 995"/>
                <a:gd name="T33" fmla="*/ 955 h 986"/>
                <a:gd name="T34" fmla="*/ 956 w 995"/>
                <a:gd name="T35" fmla="*/ 141 h 986"/>
                <a:gd name="T36" fmla="*/ 956 w 995"/>
                <a:gd name="T37" fmla="*/ 31 h 986"/>
                <a:gd name="T38" fmla="*/ 901 w 995"/>
                <a:gd name="T39" fmla="*/ 8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5" h="986">
                  <a:moveTo>
                    <a:pt x="86" y="986"/>
                  </a:moveTo>
                  <a:cubicBezTo>
                    <a:pt x="63" y="986"/>
                    <a:pt x="42" y="977"/>
                    <a:pt x="25" y="961"/>
                  </a:cubicBezTo>
                  <a:cubicBezTo>
                    <a:pt x="9" y="945"/>
                    <a:pt x="0" y="923"/>
                    <a:pt x="0" y="900"/>
                  </a:cubicBezTo>
                  <a:cubicBezTo>
                    <a:pt x="0" y="877"/>
                    <a:pt x="9" y="856"/>
                    <a:pt x="25" y="840"/>
                  </a:cubicBezTo>
                  <a:cubicBezTo>
                    <a:pt x="840" y="25"/>
                    <a:pt x="840" y="25"/>
                    <a:pt x="840" y="25"/>
                  </a:cubicBezTo>
                  <a:cubicBezTo>
                    <a:pt x="856" y="9"/>
                    <a:pt x="878" y="0"/>
                    <a:pt x="901" y="0"/>
                  </a:cubicBezTo>
                  <a:cubicBezTo>
                    <a:pt x="924" y="0"/>
                    <a:pt x="945" y="9"/>
                    <a:pt x="962" y="25"/>
                  </a:cubicBezTo>
                  <a:cubicBezTo>
                    <a:pt x="995" y="58"/>
                    <a:pt x="995" y="113"/>
                    <a:pt x="962" y="147"/>
                  </a:cubicBezTo>
                  <a:cubicBezTo>
                    <a:pt x="147" y="961"/>
                    <a:pt x="147" y="961"/>
                    <a:pt x="147" y="961"/>
                  </a:cubicBezTo>
                  <a:cubicBezTo>
                    <a:pt x="131" y="977"/>
                    <a:pt x="109" y="986"/>
                    <a:pt x="86" y="986"/>
                  </a:cubicBezTo>
                  <a:close/>
                  <a:moveTo>
                    <a:pt x="901" y="8"/>
                  </a:moveTo>
                  <a:cubicBezTo>
                    <a:pt x="880" y="8"/>
                    <a:pt x="860" y="16"/>
                    <a:pt x="846" y="31"/>
                  </a:cubicBezTo>
                  <a:cubicBezTo>
                    <a:pt x="31" y="845"/>
                    <a:pt x="31" y="845"/>
                    <a:pt x="31" y="845"/>
                  </a:cubicBezTo>
                  <a:cubicBezTo>
                    <a:pt x="16" y="860"/>
                    <a:pt x="8" y="879"/>
                    <a:pt x="8" y="900"/>
                  </a:cubicBezTo>
                  <a:cubicBezTo>
                    <a:pt x="8" y="921"/>
                    <a:pt x="16" y="941"/>
                    <a:pt x="31" y="955"/>
                  </a:cubicBezTo>
                  <a:cubicBezTo>
                    <a:pt x="46" y="970"/>
                    <a:pt x="65" y="978"/>
                    <a:pt x="86" y="978"/>
                  </a:cubicBezTo>
                  <a:cubicBezTo>
                    <a:pt x="107" y="978"/>
                    <a:pt x="127" y="970"/>
                    <a:pt x="141" y="955"/>
                  </a:cubicBezTo>
                  <a:cubicBezTo>
                    <a:pt x="956" y="141"/>
                    <a:pt x="956" y="141"/>
                    <a:pt x="956" y="141"/>
                  </a:cubicBezTo>
                  <a:cubicBezTo>
                    <a:pt x="986" y="110"/>
                    <a:pt x="986" y="61"/>
                    <a:pt x="956" y="31"/>
                  </a:cubicBezTo>
                  <a:cubicBezTo>
                    <a:pt x="941" y="16"/>
                    <a:pt x="922" y="8"/>
                    <a:pt x="90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FC15B25A-640C-436E-A558-906FBA6A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2225" y="244475"/>
              <a:ext cx="1543050" cy="1538288"/>
            </a:xfrm>
            <a:custGeom>
              <a:avLst/>
              <a:gdLst>
                <a:gd name="T0" fmla="*/ 11 w 972"/>
                <a:gd name="T1" fmla="*/ 969 h 969"/>
                <a:gd name="T2" fmla="*/ 0 w 972"/>
                <a:gd name="T3" fmla="*/ 958 h 969"/>
                <a:gd name="T4" fmla="*/ 961 w 972"/>
                <a:gd name="T5" fmla="*/ 0 h 969"/>
                <a:gd name="T6" fmla="*/ 972 w 972"/>
                <a:gd name="T7" fmla="*/ 11 h 969"/>
                <a:gd name="T8" fmla="*/ 11 w 972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2" h="969">
                  <a:moveTo>
                    <a:pt x="11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2" y="11"/>
                  </a:lnTo>
                  <a:lnTo>
                    <a:pt x="11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53F38D4-A266-41D7-A0E7-046C4AE5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-523875"/>
              <a:ext cx="1544637" cy="1538288"/>
            </a:xfrm>
            <a:custGeom>
              <a:avLst/>
              <a:gdLst>
                <a:gd name="T0" fmla="*/ 12 w 973"/>
                <a:gd name="T1" fmla="*/ 969 h 969"/>
                <a:gd name="T2" fmla="*/ 0 w 973"/>
                <a:gd name="T3" fmla="*/ 958 h 969"/>
                <a:gd name="T4" fmla="*/ 961 w 973"/>
                <a:gd name="T5" fmla="*/ 0 h 969"/>
                <a:gd name="T6" fmla="*/ 973 w 973"/>
                <a:gd name="T7" fmla="*/ 12 h 969"/>
                <a:gd name="T8" fmla="*/ 12 w 973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3" h="969">
                  <a:moveTo>
                    <a:pt x="12" y="969"/>
                  </a:moveTo>
                  <a:lnTo>
                    <a:pt x="0" y="958"/>
                  </a:lnTo>
                  <a:lnTo>
                    <a:pt x="961" y="0"/>
                  </a:lnTo>
                  <a:lnTo>
                    <a:pt x="973" y="12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3D1591A5-7B55-4CC5-9335-30CE56F0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1188" y="712788"/>
              <a:ext cx="1541462" cy="1538288"/>
            </a:xfrm>
            <a:custGeom>
              <a:avLst/>
              <a:gdLst>
                <a:gd name="T0" fmla="*/ 12 w 971"/>
                <a:gd name="T1" fmla="*/ 969 h 969"/>
                <a:gd name="T2" fmla="*/ 0 w 971"/>
                <a:gd name="T3" fmla="*/ 958 h 969"/>
                <a:gd name="T4" fmla="*/ 960 w 971"/>
                <a:gd name="T5" fmla="*/ 0 h 969"/>
                <a:gd name="T6" fmla="*/ 971 w 971"/>
                <a:gd name="T7" fmla="*/ 9 h 969"/>
                <a:gd name="T8" fmla="*/ 12 w 971"/>
                <a:gd name="T9" fmla="*/ 969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1" h="969">
                  <a:moveTo>
                    <a:pt x="12" y="969"/>
                  </a:moveTo>
                  <a:lnTo>
                    <a:pt x="0" y="958"/>
                  </a:lnTo>
                  <a:lnTo>
                    <a:pt x="960" y="0"/>
                  </a:lnTo>
                  <a:lnTo>
                    <a:pt x="971" y="9"/>
                  </a:lnTo>
                  <a:lnTo>
                    <a:pt x="12" y="9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Obraz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51" y="1005931"/>
            <a:ext cx="5553413" cy="42914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141029" y="1005931"/>
            <a:ext cx="458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celu złożenia Oświadczenia o Rozliczenia Tarcza 2.0 przejdź do zakładki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Wniosek  o umorzenie Tarcza 2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10800000">
            <a:off x="4717117" y="1393135"/>
            <a:ext cx="2221645" cy="79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raz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112408" y="2031630"/>
            <a:ext cx="5851525" cy="7353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az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134180" y="2929252"/>
            <a:ext cx="5851525" cy="6908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Prostokąt 11"/>
          <p:cNvSpPr/>
          <p:nvPr/>
        </p:nvSpPr>
        <p:spPr>
          <a:xfrm>
            <a:off x="6605319" y="4113075"/>
            <a:ext cx="2432851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sprawdzenia statusu Oświadczenia o 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Sprawdź status wniosku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16" name="Łącznik łamany 15"/>
          <p:cNvCxnSpPr/>
          <p:nvPr/>
        </p:nvCxnSpPr>
        <p:spPr>
          <a:xfrm flipV="1">
            <a:off x="7532913" y="3298371"/>
            <a:ext cx="1730833" cy="653144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9388928" y="4533723"/>
            <a:ext cx="2340429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złożenia Oświadczenia o Rozliczeniu subwencji Tarcza 2.0 wybierz przycisk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Nowy wniosek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5400000" flipH="1" flipV="1">
            <a:off x="10519431" y="3833381"/>
            <a:ext cx="1227867" cy="636820"/>
          </a:xfrm>
          <a:prstGeom prst="bentConnector3">
            <a:avLst>
              <a:gd name="adj1" fmla="val -53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/>
          <p:nvPr/>
        </p:nvPicPr>
        <p:blipFill>
          <a:blip r:embed="rId2"/>
          <a:stretch>
            <a:fillRect/>
          </a:stretch>
        </p:blipFill>
        <p:spPr>
          <a:xfrm>
            <a:off x="980575" y="1039255"/>
            <a:ext cx="5851525" cy="16490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4" name="Prostokąt 3"/>
          <p:cNvSpPr/>
          <p:nvPr/>
        </p:nvSpPr>
        <p:spPr>
          <a:xfrm>
            <a:off x="7415739" y="826344"/>
            <a:ext cx="4588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wybraniu przycisku „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Dalej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” zostaniesz przekierowany na Oświadczenie o Rozliczeniu subwencji Tarcza 2.0.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>
            <a:off x="6371003" y="1582328"/>
            <a:ext cx="1231126" cy="461328"/>
          </a:xfrm>
          <a:prstGeom prst="bentConnector3">
            <a:avLst>
              <a:gd name="adj1" fmla="val 99516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529699" y="1039255"/>
            <a:ext cx="320922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19579" y="3149161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Dane firmy</a:t>
            </a:r>
            <a:endParaRPr lang="pl-PL" sz="1400" b="1" dirty="0">
              <a:solidFill>
                <a:srgbClr val="0083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az 19"/>
          <p:cNvPicPr/>
          <p:nvPr/>
        </p:nvPicPr>
        <p:blipFill>
          <a:blip r:embed="rId3"/>
          <a:stretch>
            <a:fillRect/>
          </a:stretch>
        </p:blipFill>
        <p:spPr>
          <a:xfrm>
            <a:off x="2018956" y="2866508"/>
            <a:ext cx="5851525" cy="37344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8343901" y="2971889"/>
            <a:ext cx="34616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 zostanie wskazana data aktywności Oświadczenia o Rozliczeniu subwencji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6449528" y="2866508"/>
            <a:ext cx="2371717" cy="1285275"/>
          </a:xfrm>
          <a:prstGeom prst="bentConnector3">
            <a:avLst>
              <a:gd name="adj1" fmla="val 27051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8454076" y="4301557"/>
            <a:ext cx="3549991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odpowiedni kod PKD prowadzonej działalności.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Należy wybrać z listy  rozwijalnej formę prawną prowadzonej działalności.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” wyświetlą się podpowiedzi w zakresie wymaganych danych w ramach danego pola.</a:t>
            </a:r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5965371" y="4495044"/>
            <a:ext cx="2505038" cy="1478765"/>
          </a:xfrm>
          <a:prstGeom prst="bentConnector3">
            <a:avLst>
              <a:gd name="adj1" fmla="val 156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rot="10800000" flipV="1">
            <a:off x="6024709" y="5005743"/>
            <a:ext cx="2350668" cy="1311328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7415739" y="1759947"/>
            <a:ext cx="4061969" cy="438069"/>
          </a:xfrm>
          <a:prstGeom prst="rect">
            <a:avLst/>
          </a:prstGeom>
          <a:solidFill>
            <a:schemeClr val="accent6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050" dirty="0"/>
              <a:t>Po wybraniu przycisku </a:t>
            </a:r>
            <a:r>
              <a:rPr lang="pl-PL" sz="1050" dirty="0" smtClean="0"/>
              <a:t>„</a:t>
            </a:r>
            <a:r>
              <a:rPr lang="pl-PL" sz="1050" b="1" dirty="0" smtClean="0"/>
              <a:t>Powrót</a:t>
            </a:r>
            <a:r>
              <a:rPr lang="pl-PL" sz="1050" dirty="0" smtClean="0"/>
              <a:t>” </a:t>
            </a:r>
            <a:r>
              <a:rPr lang="pl-PL" sz="1050" dirty="0"/>
              <a:t>zostaniesz przekierowany na poprzedni </a:t>
            </a:r>
            <a:r>
              <a:rPr lang="pl-PL" sz="1050" dirty="0" smtClean="0"/>
              <a:t>ekran.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/>
          <p:cNvPicPr/>
          <p:nvPr/>
        </p:nvPicPr>
        <p:blipFill>
          <a:blip r:embed="rId2"/>
          <a:stretch>
            <a:fillRect/>
          </a:stretch>
        </p:blipFill>
        <p:spPr>
          <a:xfrm>
            <a:off x="6333217" y="1460586"/>
            <a:ext cx="4977040" cy="2094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/>
          <p:nvPr/>
        </p:nvPicPr>
        <p:blipFill>
          <a:blip r:embed="rId3"/>
          <a:stretch>
            <a:fillRect/>
          </a:stretch>
        </p:blipFill>
        <p:spPr>
          <a:xfrm>
            <a:off x="874282" y="1460586"/>
            <a:ext cx="3981450" cy="3293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-693042" y="2887334"/>
            <a:ext cx="3502049" cy="1078866"/>
          </a:xfrm>
          <a:prstGeom prst="bentConnector3">
            <a:avLst>
              <a:gd name="adj1" fmla="val 10937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266693" cy="312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Dane firmy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201886" y="3768157"/>
            <a:ext cx="494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PFR wskazuje nr umowy subwencji finansowej jak również kwotę przyznanej 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subwencji.</a:t>
            </a:r>
            <a:endParaRPr lang="pl-PL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Łącznik łamany 25"/>
          <p:cNvCxnSpPr/>
          <p:nvPr/>
        </p:nvCxnSpPr>
        <p:spPr>
          <a:xfrm rot="5400000" flipH="1" flipV="1">
            <a:off x="5038120" y="2875795"/>
            <a:ext cx="2028675" cy="217714"/>
          </a:xfrm>
          <a:prstGeom prst="bentConnector3">
            <a:avLst>
              <a:gd name="adj1" fmla="val 9990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13580" y="4972965"/>
            <a:ext cx="398145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Wskazane przez PFR w liście rozwijalnej </a:t>
            </a:r>
            <a:r>
              <a:rPr lang="pl-PL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forma prawna </a:t>
            </a: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Beneficjenta.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6257017" y="947616"/>
            <a:ext cx="4148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Dane dotyczące Umowy Subwencji Finansowej</a:t>
            </a:r>
          </a:p>
        </p:txBody>
      </p:sp>
      <p:cxnSp>
        <p:nvCxnSpPr>
          <p:cNvPr id="35" name="Łącznik łamany 34"/>
          <p:cNvCxnSpPr>
            <a:stCxn id="23" idx="1"/>
          </p:cNvCxnSpPr>
          <p:nvPr/>
        </p:nvCxnSpPr>
        <p:spPr>
          <a:xfrm rot="10800000" flipH="1">
            <a:off x="6201885" y="2725022"/>
            <a:ext cx="68287" cy="1273969"/>
          </a:xfrm>
          <a:prstGeom prst="bentConnector4">
            <a:avLst>
              <a:gd name="adj1" fmla="val -191293"/>
              <a:gd name="adj2" fmla="val 99220"/>
            </a:avLst>
          </a:prstGeom>
          <a:ln>
            <a:solidFill>
              <a:srgbClr val="BA2833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/>
          <p:cNvSpPr/>
          <p:nvPr/>
        </p:nvSpPr>
        <p:spPr>
          <a:xfrm>
            <a:off x="6155370" y="4452053"/>
            <a:ext cx="498863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Numer rachunku bankowego wskazany przez PFR służy do wszelkich zwrotów subwencji finansowej otrzymanej w ramach Tarczy PFR 2.0.</a:t>
            </a:r>
          </a:p>
        </p:txBody>
      </p:sp>
      <p:cxnSp>
        <p:nvCxnSpPr>
          <p:cNvPr id="43" name="Łącznik łamany 42"/>
          <p:cNvCxnSpPr/>
          <p:nvPr/>
        </p:nvCxnSpPr>
        <p:spPr>
          <a:xfrm rot="16200000" flipV="1">
            <a:off x="10300673" y="3792827"/>
            <a:ext cx="1357812" cy="454931"/>
          </a:xfrm>
          <a:prstGeom prst="bentConnector3">
            <a:avLst>
              <a:gd name="adj1" fmla="val 99706"/>
            </a:avLst>
          </a:prstGeom>
          <a:ln>
            <a:solidFill>
              <a:srgbClr val="BA2833"/>
            </a:solidFill>
            <a:prstDash val="lg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88099" y="1513116"/>
            <a:ext cx="4961255" cy="3005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cxnSp>
        <p:nvCxnSpPr>
          <p:cNvPr id="11" name="Łącznik łamany 10"/>
          <p:cNvCxnSpPr/>
          <p:nvPr/>
        </p:nvCxnSpPr>
        <p:spPr>
          <a:xfrm rot="5400000" flipH="1" flipV="1">
            <a:off x="685502" y="4252258"/>
            <a:ext cx="1248097" cy="777241"/>
          </a:xfrm>
          <a:prstGeom prst="bentConnector3">
            <a:avLst>
              <a:gd name="adj1" fmla="val 5000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52902" y="928475"/>
            <a:ext cx="181492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Dane kontaktowe</a:t>
            </a:r>
          </a:p>
        </p:txBody>
      </p:sp>
      <p:sp>
        <p:nvSpPr>
          <p:cNvPr id="6" name="Prostokąt 5"/>
          <p:cNvSpPr/>
          <p:nvPr/>
        </p:nvSpPr>
        <p:spPr>
          <a:xfrm>
            <a:off x="971128" y="4787872"/>
            <a:ext cx="5059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Należy wypełnić pola wymagane przez PFR do kontaktu Informacje dotyczące danych kontaktowych  będą wykorzystywane przez PFR do wszelkiej komunikacji z </a:t>
            </a:r>
            <a:r>
              <a:rPr lang="pl-PL" sz="1400" dirty="0" smtClean="0"/>
              <a:t>Beneficjentem.</a:t>
            </a:r>
            <a:endParaRPr lang="pl-PL" sz="1400" dirty="0"/>
          </a:p>
        </p:txBody>
      </p:sp>
      <p:sp>
        <p:nvSpPr>
          <p:cNvPr id="8" name="Prostokąt 7"/>
          <p:cNvSpPr/>
          <p:nvPr/>
        </p:nvSpPr>
        <p:spPr>
          <a:xfrm>
            <a:off x="552902" y="1791490"/>
            <a:ext cx="1526270" cy="2225339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525486" y="5814922"/>
            <a:ext cx="40821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Po wybraniu przycisku „</a:t>
            </a:r>
            <a:r>
              <a:rPr lang="pl-PL" sz="1400" b="1" dirty="0"/>
              <a:t>Dalej</a:t>
            </a:r>
            <a:r>
              <a:rPr lang="pl-PL" sz="1400" dirty="0"/>
              <a:t>” zostaniesz przekierowany na kolejny ekran.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16200000" flipV="1">
            <a:off x="4835100" y="4711120"/>
            <a:ext cx="1392964" cy="505938"/>
          </a:xfrm>
          <a:prstGeom prst="bentConnector3">
            <a:avLst>
              <a:gd name="adj1" fmla="val 99233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6344102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pic>
        <p:nvPicPr>
          <p:cNvPr id="32" name="Obraz 31"/>
          <p:cNvPicPr/>
          <p:nvPr/>
        </p:nvPicPr>
        <p:blipFill>
          <a:blip r:embed="rId3"/>
          <a:stretch>
            <a:fillRect/>
          </a:stretch>
        </p:blipFill>
        <p:spPr>
          <a:xfrm>
            <a:off x="6455864" y="1507971"/>
            <a:ext cx="5027930" cy="16554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Prostokąt 20"/>
          <p:cNvSpPr/>
          <p:nvPr/>
        </p:nvSpPr>
        <p:spPr>
          <a:xfrm>
            <a:off x="6455864" y="3563136"/>
            <a:ext cx="4800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Należy wskazać czy Oświadczenie o rozliczeniu subwencji zostaje złożone na podstawie Pełnomocnictwa czy samodzielnej reprezentacji na podstawie odpisu z  KRS lub wydruku z </a:t>
            </a:r>
            <a:r>
              <a:rPr lang="pl-PL" sz="1400" dirty="0" err="1"/>
              <a:t>CEiDG</a:t>
            </a:r>
            <a:r>
              <a:rPr lang="pl-PL" sz="1400" dirty="0"/>
              <a:t>.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8392886" y="2688771"/>
            <a:ext cx="2852698" cy="1328060"/>
          </a:xfrm>
          <a:prstGeom prst="bentConnector3">
            <a:avLst>
              <a:gd name="adj1" fmla="val -17924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7873287" y="2409859"/>
            <a:ext cx="356313" cy="866741"/>
          </a:xfrm>
          <a:prstGeom prst="rect">
            <a:avLst/>
          </a:prstGeom>
          <a:noFill/>
          <a:ln w="19050">
            <a:solidFill>
              <a:srgbClr val="BA283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99" y="1423202"/>
            <a:ext cx="5351585" cy="226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186249" y="6308725"/>
            <a:ext cx="4092363" cy="351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529699" y="458795"/>
            <a:ext cx="5009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II. Wniosek </a:t>
            </a:r>
            <a:r>
              <a:rPr lang="pl-PL" sz="1400" b="1" dirty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Subwencję dla MŚP – czynności do wykonania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31135" y="928475"/>
            <a:ext cx="147829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 smtClean="0">
                <a:solidFill>
                  <a:srgbClr val="00836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 Oświadczenie</a:t>
            </a: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5105400" y="1621972"/>
            <a:ext cx="6018170" cy="1289735"/>
          </a:xfrm>
          <a:prstGeom prst="bentConnector3">
            <a:avLst>
              <a:gd name="adj1" fmla="val -7520"/>
            </a:avLst>
          </a:prstGeom>
          <a:ln>
            <a:solidFill>
              <a:srgbClr val="BA283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400130" y="2229133"/>
            <a:ext cx="472344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przypadku, gdy osoba działająca w imieniu beneficjenta będzie reprezentować go na podstawie pełnomocnictwa, pełnomocnictwo to nie będzie przekazywane wraz z oświadczeniem o rozliczeniu, ale jego przedłożenie może być wymagane w przypadku kontroli ze strony </a:t>
            </a:r>
            <a:r>
              <a:rPr lang="pl-PL" sz="1400" dirty="0" smtClean="0"/>
              <a:t>PFR.</a:t>
            </a:r>
            <a:endParaRPr lang="pl-PL" sz="1400" dirty="0"/>
          </a:p>
        </p:txBody>
      </p:sp>
      <p:sp>
        <p:nvSpPr>
          <p:cNvPr id="10" name="Prostokąt 9"/>
          <p:cNvSpPr/>
          <p:nvPr/>
        </p:nvSpPr>
        <p:spPr>
          <a:xfrm>
            <a:off x="529699" y="4349924"/>
            <a:ext cx="11096244" cy="553357"/>
          </a:xfrm>
          <a:prstGeom prst="rect">
            <a:avLst/>
          </a:prstGeom>
          <a:solidFill>
            <a:srgbClr val="00836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pl-PL" sz="14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UWAGA: wzór pełnomocnictwa jakim powinna posługiwać się osoba umocowana powinien być zgodny ze wzorem udostępnionym na stronie PFR. </a:t>
            </a:r>
            <a:endParaRPr lang="pl-PL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05" y="619405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jografka dla BPS">
  <a:themeElements>
    <a:clrScheme name="Bank BPS">
      <a:dk1>
        <a:srgbClr val="141414"/>
      </a:dk1>
      <a:lt1>
        <a:sysClr val="window" lastClr="FFFFFF"/>
      </a:lt1>
      <a:dk2>
        <a:srgbClr val="000000"/>
      </a:dk2>
      <a:lt2>
        <a:srgbClr val="6C6C6C"/>
      </a:lt2>
      <a:accent1>
        <a:srgbClr val="008364"/>
      </a:accent1>
      <a:accent2>
        <a:srgbClr val="CAD238"/>
      </a:accent2>
      <a:accent3>
        <a:srgbClr val="CF1530"/>
      </a:accent3>
      <a:accent4>
        <a:srgbClr val="FFFFFF"/>
      </a:accent4>
      <a:accent5>
        <a:srgbClr val="FFFFFF"/>
      </a:accent5>
      <a:accent6>
        <a:srgbClr val="FFFFFF"/>
      </a:accent6>
      <a:hlink>
        <a:srgbClr val="444444"/>
      </a:hlink>
      <a:folHlink>
        <a:srgbClr val="CAD238"/>
      </a:folHlink>
    </a:clrScheme>
    <a:fontScheme name="Bank BPS">
      <a:majorFont>
        <a:latin typeface="Fira Sans ExtraBold"/>
        <a:ea typeface=""/>
        <a:cs typeface=""/>
      </a:majorFont>
      <a:minorFont>
        <a:latin typeface="Fira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</TotalTime>
  <Words>2218</Words>
  <Application>Microsoft Office PowerPoint</Application>
  <PresentationFormat>Panoramiczny</PresentationFormat>
  <Paragraphs>165</Paragraphs>
  <Slides>23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3" baseType="lpstr">
      <vt:lpstr>Arial</vt:lpstr>
      <vt:lpstr>Calibri</vt:lpstr>
      <vt:lpstr>Fira Sans</vt:lpstr>
      <vt:lpstr>Fira Sans ExtraBold</vt:lpstr>
      <vt:lpstr>Open Sans</vt:lpstr>
      <vt:lpstr>Poppins</vt:lpstr>
      <vt:lpstr>Symbol</vt:lpstr>
      <vt:lpstr>Times New Roman</vt:lpstr>
      <vt:lpstr>Wingdings</vt:lpstr>
      <vt:lpstr>Socjografka dla BPS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Siwińska</dc:creator>
  <cp:lastModifiedBy>Beata Andrzejewska</cp:lastModifiedBy>
  <cp:revision>318</cp:revision>
  <dcterms:created xsi:type="dcterms:W3CDTF">2021-02-23T10:30:25Z</dcterms:created>
  <dcterms:modified xsi:type="dcterms:W3CDTF">2021-11-17T12:32:52Z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BPSKATEGORIA">
    <vt:lpwstr>Ogolnodostepny</vt:lpwstr>
  </op:property>
  <op:property fmtid="{D5CDD505-2E9C-101B-9397-08002B2CF9AE}" pid="3" name="BPSClassifiedBy">
    <vt:lpwstr>BANK\marta.turek;Marta Turek</vt:lpwstr>
  </op:property>
  <op:property fmtid="{D5CDD505-2E9C-101B-9397-08002B2CF9AE}" pid="4" name="BPSClassificationDate">
    <vt:lpwstr>2021-03-15T12:51:25.8224659+01:00</vt:lpwstr>
  </op:property>
  <op:property fmtid="{D5CDD505-2E9C-101B-9397-08002B2CF9AE}" pid="5" name="BPSClassifiedBySID">
    <vt:lpwstr>BANK\S-1-5-21-2235066060-4034229115-1914166231-70846</vt:lpwstr>
  </op:property>
  <op:property fmtid="{D5CDD505-2E9C-101B-9397-08002B2CF9AE}" pid="6" name="BPSGRNItemId">
    <vt:lpwstr>GRN-3608b6ff-2fcd-4684-891a-a5f170a3af7a</vt:lpwstr>
  </op:property>
  <op:property fmtid="{D5CDD505-2E9C-101B-9397-08002B2CF9AE}" pid="7" name="BPSHash">
    <vt:lpwstr>VPSgKHjR6j2cmyr4g/DSnxMw2Ya8wPwM0Y+0GL2S26I=</vt:lpwstr>
  </op:property>
  <op:property fmtid="{D5CDD505-2E9C-101B-9397-08002B2CF9AE}" pid="8" name="BPSRefresh">
    <vt:lpwstr>False</vt:lpwstr>
  </op:property>
</op:Properties>
</file>